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0" r:id="rId12"/>
    <p:sldId id="267" r:id="rId13"/>
    <p:sldId id="268" r:id="rId14"/>
    <p:sldId id="269" r:id="rId15"/>
    <p:sldId id="270" r:id="rId16"/>
    <p:sldId id="271" r:id="rId17"/>
    <p:sldId id="272" r:id="rId18"/>
    <p:sldId id="336" r:id="rId19"/>
    <p:sldId id="273" r:id="rId20"/>
    <p:sldId id="274" r:id="rId21"/>
    <p:sldId id="275" r:id="rId22"/>
    <p:sldId id="314" r:id="rId23"/>
    <p:sldId id="276" r:id="rId24"/>
    <p:sldId id="277" r:id="rId25"/>
    <p:sldId id="346"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15" r:id="rId48"/>
    <p:sldId id="316" r:id="rId49"/>
    <p:sldId id="325" r:id="rId50"/>
    <p:sldId id="347" r:id="rId51"/>
    <p:sldId id="348" r:id="rId52"/>
    <p:sldId id="349" r:id="rId53"/>
    <p:sldId id="360" r:id="rId54"/>
    <p:sldId id="299" r:id="rId55"/>
    <p:sldId id="300" r:id="rId56"/>
    <p:sldId id="301" r:id="rId57"/>
    <p:sldId id="302" r:id="rId58"/>
    <p:sldId id="303" r:id="rId59"/>
    <p:sldId id="304" r:id="rId60"/>
    <p:sldId id="337" r:id="rId61"/>
    <p:sldId id="305" r:id="rId62"/>
    <p:sldId id="306" r:id="rId63"/>
    <p:sldId id="307" r:id="rId64"/>
    <p:sldId id="308" r:id="rId65"/>
    <p:sldId id="310" r:id="rId66"/>
    <p:sldId id="309" r:id="rId67"/>
    <p:sldId id="311" r:id="rId68"/>
    <p:sldId id="312" r:id="rId69"/>
    <p:sldId id="313" r:id="rId70"/>
    <p:sldId id="327" r:id="rId71"/>
    <p:sldId id="328" r:id="rId72"/>
    <p:sldId id="317" r:id="rId73"/>
    <p:sldId id="345" r:id="rId74"/>
    <p:sldId id="326" r:id="rId75"/>
    <p:sldId id="340" r:id="rId76"/>
    <p:sldId id="341" r:id="rId77"/>
    <p:sldId id="342" r:id="rId78"/>
    <p:sldId id="339" r:id="rId79"/>
    <p:sldId id="331" r:id="rId80"/>
    <p:sldId id="343" r:id="rId81"/>
    <p:sldId id="344" r:id="rId82"/>
    <p:sldId id="321" r:id="rId83"/>
    <p:sldId id="322" r:id="rId84"/>
    <p:sldId id="323" r:id="rId85"/>
    <p:sldId id="324" r:id="rId86"/>
    <p:sldId id="364" r:id="rId87"/>
    <p:sldId id="318" r:id="rId88"/>
    <p:sldId id="330" r:id="rId89"/>
    <p:sldId id="334" r:id="rId90"/>
    <p:sldId id="338" r:id="rId91"/>
    <p:sldId id="329" r:id="rId92"/>
    <p:sldId id="319" r:id="rId93"/>
    <p:sldId id="320" r:id="rId94"/>
    <p:sldId id="332" r:id="rId95"/>
    <p:sldId id="333" r:id="rId96"/>
    <p:sldId id="350" r:id="rId97"/>
    <p:sldId id="351" r:id="rId98"/>
    <p:sldId id="352" r:id="rId99"/>
    <p:sldId id="353" r:id="rId100"/>
    <p:sldId id="354" r:id="rId101"/>
    <p:sldId id="355" r:id="rId102"/>
    <p:sldId id="365" r:id="rId103"/>
    <p:sldId id="356" r:id="rId104"/>
    <p:sldId id="357" r:id="rId105"/>
    <p:sldId id="358" r:id="rId106"/>
    <p:sldId id="359" r:id="rId107"/>
    <p:sldId id="361" r:id="rId108"/>
    <p:sldId id="362" r:id="rId109"/>
    <p:sldId id="368" r:id="rId110"/>
    <p:sldId id="363" r:id="rId111"/>
    <p:sldId id="366" r:id="rId112"/>
    <p:sldId id="367" r:id="rId113"/>
    <p:sldId id="369" r:id="rId114"/>
    <p:sldId id="370" r:id="rId115"/>
    <p:sldId id="371" r:id="rId116"/>
    <p:sldId id="372" r:id="rId117"/>
  </p:sldIdLst>
  <p:sldSz cx="12192000" cy="6858000"/>
  <p:notesSz cx="6858000" cy="9144000"/>
  <p:defaultTextStyle>
    <a:defPPr>
      <a:defRPr lang="en-L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D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660"/>
  </p:normalViewPr>
  <p:slideViewPr>
    <p:cSldViewPr snapToGrid="0">
      <p:cViewPr varScale="1">
        <p:scale>
          <a:sx n="91" d="100"/>
          <a:sy n="91" d="100"/>
        </p:scale>
        <p:origin x="58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F9A4-BD62-BEB4-E216-8C2D91079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C"/>
          </a:p>
        </p:txBody>
      </p:sp>
      <p:sp>
        <p:nvSpPr>
          <p:cNvPr id="3" name="Subtitle 2">
            <a:extLst>
              <a:ext uri="{FF2B5EF4-FFF2-40B4-BE49-F238E27FC236}">
                <a16:creationId xmlns:a16="http://schemas.microsoft.com/office/drawing/2014/main" id="{55DC682D-B7F3-0D53-1038-B6A008470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C"/>
          </a:p>
        </p:txBody>
      </p:sp>
      <p:sp>
        <p:nvSpPr>
          <p:cNvPr id="4" name="Date Placeholder 3">
            <a:extLst>
              <a:ext uri="{FF2B5EF4-FFF2-40B4-BE49-F238E27FC236}">
                <a16:creationId xmlns:a16="http://schemas.microsoft.com/office/drawing/2014/main" id="{07A312D3-3CBF-2546-A37A-72A22816955E}"/>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2A4542E1-BF8D-B7EE-8B4E-AA44018D6C98}"/>
              </a:ext>
            </a:extLst>
          </p:cNvPr>
          <p:cNvSpPr>
            <a:spLocks noGrp="1"/>
          </p:cNvSpPr>
          <p:nvPr>
            <p:ph type="ftr" sz="quarter" idx="11"/>
          </p:nvPr>
        </p:nvSpPr>
        <p:spPr/>
        <p:txBody>
          <a:bodyPr/>
          <a:lstStyle/>
          <a:p>
            <a:endParaRPr lang="en-LC"/>
          </a:p>
        </p:txBody>
      </p:sp>
      <p:sp>
        <p:nvSpPr>
          <p:cNvPr id="6" name="Slide Number Placeholder 5">
            <a:extLst>
              <a:ext uri="{FF2B5EF4-FFF2-40B4-BE49-F238E27FC236}">
                <a16:creationId xmlns:a16="http://schemas.microsoft.com/office/drawing/2014/main" id="{46201B47-C22E-C774-6119-5ADE1AEC59EC}"/>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422982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5204-9EFC-57F3-D780-0F696DD823C1}"/>
              </a:ext>
            </a:extLst>
          </p:cNvPr>
          <p:cNvSpPr>
            <a:spLocks noGrp="1"/>
          </p:cNvSpPr>
          <p:nvPr>
            <p:ph type="title"/>
          </p:nvPr>
        </p:nvSpPr>
        <p:spPr/>
        <p:txBody>
          <a:bodyPr/>
          <a:lstStyle/>
          <a:p>
            <a:r>
              <a:rPr lang="en-US"/>
              <a:t>Click to edit Master title style</a:t>
            </a:r>
            <a:endParaRPr lang="en-LC"/>
          </a:p>
        </p:txBody>
      </p:sp>
      <p:sp>
        <p:nvSpPr>
          <p:cNvPr id="3" name="Vertical Text Placeholder 2">
            <a:extLst>
              <a:ext uri="{FF2B5EF4-FFF2-40B4-BE49-F238E27FC236}">
                <a16:creationId xmlns:a16="http://schemas.microsoft.com/office/drawing/2014/main" id="{6D9942DA-B16D-0750-0EEC-31AFF69098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Date Placeholder 3">
            <a:extLst>
              <a:ext uri="{FF2B5EF4-FFF2-40B4-BE49-F238E27FC236}">
                <a16:creationId xmlns:a16="http://schemas.microsoft.com/office/drawing/2014/main" id="{5BDF4CD2-0A04-2373-31F3-6D2A742B73E7}"/>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68EDF75C-2BC1-DE6D-27E7-88BEF53C150E}"/>
              </a:ext>
            </a:extLst>
          </p:cNvPr>
          <p:cNvSpPr>
            <a:spLocks noGrp="1"/>
          </p:cNvSpPr>
          <p:nvPr>
            <p:ph type="ftr" sz="quarter" idx="11"/>
          </p:nvPr>
        </p:nvSpPr>
        <p:spPr/>
        <p:txBody>
          <a:bodyPr/>
          <a:lstStyle/>
          <a:p>
            <a:endParaRPr lang="en-LC"/>
          </a:p>
        </p:txBody>
      </p:sp>
      <p:sp>
        <p:nvSpPr>
          <p:cNvPr id="6" name="Slide Number Placeholder 5">
            <a:extLst>
              <a:ext uri="{FF2B5EF4-FFF2-40B4-BE49-F238E27FC236}">
                <a16:creationId xmlns:a16="http://schemas.microsoft.com/office/drawing/2014/main" id="{0DECC6A6-FB0F-B822-617C-C1EC6BC8CA85}"/>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353469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BC734-A259-2540-C7C2-4773EE9FF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C"/>
          </a:p>
        </p:txBody>
      </p:sp>
      <p:sp>
        <p:nvSpPr>
          <p:cNvPr id="3" name="Vertical Text Placeholder 2">
            <a:extLst>
              <a:ext uri="{FF2B5EF4-FFF2-40B4-BE49-F238E27FC236}">
                <a16:creationId xmlns:a16="http://schemas.microsoft.com/office/drawing/2014/main" id="{2B2CEE87-7959-70B4-8635-B02D1C343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Date Placeholder 3">
            <a:extLst>
              <a:ext uri="{FF2B5EF4-FFF2-40B4-BE49-F238E27FC236}">
                <a16:creationId xmlns:a16="http://schemas.microsoft.com/office/drawing/2014/main" id="{8D89B68A-A420-79A7-ACBE-73129B8F7AFA}"/>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D8C77101-55C2-BFB3-481B-720140B5DA7F}"/>
              </a:ext>
            </a:extLst>
          </p:cNvPr>
          <p:cNvSpPr>
            <a:spLocks noGrp="1"/>
          </p:cNvSpPr>
          <p:nvPr>
            <p:ph type="ftr" sz="quarter" idx="11"/>
          </p:nvPr>
        </p:nvSpPr>
        <p:spPr/>
        <p:txBody>
          <a:bodyPr/>
          <a:lstStyle/>
          <a:p>
            <a:endParaRPr lang="en-LC"/>
          </a:p>
        </p:txBody>
      </p:sp>
      <p:sp>
        <p:nvSpPr>
          <p:cNvPr id="6" name="Slide Number Placeholder 5">
            <a:extLst>
              <a:ext uri="{FF2B5EF4-FFF2-40B4-BE49-F238E27FC236}">
                <a16:creationId xmlns:a16="http://schemas.microsoft.com/office/drawing/2014/main" id="{8B77BA3E-3F85-4C30-DB36-66E5564AEE1A}"/>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121416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B473-E0D4-643C-3CE4-09031B903B19}"/>
              </a:ext>
            </a:extLst>
          </p:cNvPr>
          <p:cNvSpPr>
            <a:spLocks noGrp="1"/>
          </p:cNvSpPr>
          <p:nvPr>
            <p:ph type="title"/>
          </p:nvPr>
        </p:nvSpPr>
        <p:spPr/>
        <p:txBody>
          <a:bodyPr/>
          <a:lstStyle/>
          <a:p>
            <a:r>
              <a:rPr lang="en-US"/>
              <a:t>Click to edit Master title style</a:t>
            </a:r>
            <a:endParaRPr lang="en-LC"/>
          </a:p>
        </p:txBody>
      </p:sp>
      <p:sp>
        <p:nvSpPr>
          <p:cNvPr id="3" name="Content Placeholder 2">
            <a:extLst>
              <a:ext uri="{FF2B5EF4-FFF2-40B4-BE49-F238E27FC236}">
                <a16:creationId xmlns:a16="http://schemas.microsoft.com/office/drawing/2014/main" id="{D0CEE3C7-A21D-4381-0AD3-0F423913D3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Date Placeholder 3">
            <a:extLst>
              <a:ext uri="{FF2B5EF4-FFF2-40B4-BE49-F238E27FC236}">
                <a16:creationId xmlns:a16="http://schemas.microsoft.com/office/drawing/2014/main" id="{DFA5D094-C6C5-DF23-7619-A6EC1A94AA37}"/>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9C33DCC6-914B-C87E-334B-902B0EBF1C8A}"/>
              </a:ext>
            </a:extLst>
          </p:cNvPr>
          <p:cNvSpPr>
            <a:spLocks noGrp="1"/>
          </p:cNvSpPr>
          <p:nvPr>
            <p:ph type="ftr" sz="quarter" idx="11"/>
          </p:nvPr>
        </p:nvSpPr>
        <p:spPr/>
        <p:txBody>
          <a:bodyPr/>
          <a:lstStyle/>
          <a:p>
            <a:endParaRPr lang="en-LC"/>
          </a:p>
        </p:txBody>
      </p:sp>
      <p:sp>
        <p:nvSpPr>
          <p:cNvPr id="6" name="Slide Number Placeholder 5">
            <a:extLst>
              <a:ext uri="{FF2B5EF4-FFF2-40B4-BE49-F238E27FC236}">
                <a16:creationId xmlns:a16="http://schemas.microsoft.com/office/drawing/2014/main" id="{401FB729-8CDD-A899-B785-4C13BB5FF5E1}"/>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161028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5B0B6-FFC2-DE57-8105-AB8A35B0A0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C"/>
          </a:p>
        </p:txBody>
      </p:sp>
      <p:sp>
        <p:nvSpPr>
          <p:cNvPr id="3" name="Text Placeholder 2">
            <a:extLst>
              <a:ext uri="{FF2B5EF4-FFF2-40B4-BE49-F238E27FC236}">
                <a16:creationId xmlns:a16="http://schemas.microsoft.com/office/drawing/2014/main" id="{636F2E1E-C5FE-22E9-F702-8647C3808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2016A5-DFAB-D3B6-FE4A-1CD0EE8772E2}"/>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7C70A06C-73A6-9F1D-33AA-0F7AC20DF22B}"/>
              </a:ext>
            </a:extLst>
          </p:cNvPr>
          <p:cNvSpPr>
            <a:spLocks noGrp="1"/>
          </p:cNvSpPr>
          <p:nvPr>
            <p:ph type="ftr" sz="quarter" idx="11"/>
          </p:nvPr>
        </p:nvSpPr>
        <p:spPr/>
        <p:txBody>
          <a:bodyPr/>
          <a:lstStyle/>
          <a:p>
            <a:endParaRPr lang="en-LC"/>
          </a:p>
        </p:txBody>
      </p:sp>
      <p:sp>
        <p:nvSpPr>
          <p:cNvPr id="6" name="Slide Number Placeholder 5">
            <a:extLst>
              <a:ext uri="{FF2B5EF4-FFF2-40B4-BE49-F238E27FC236}">
                <a16:creationId xmlns:a16="http://schemas.microsoft.com/office/drawing/2014/main" id="{F5BB7015-71E4-E850-99C4-F498340740C5}"/>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44070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936C-C4C8-75D8-2F9C-6D94B06ED9A6}"/>
              </a:ext>
            </a:extLst>
          </p:cNvPr>
          <p:cNvSpPr>
            <a:spLocks noGrp="1"/>
          </p:cNvSpPr>
          <p:nvPr>
            <p:ph type="title"/>
          </p:nvPr>
        </p:nvSpPr>
        <p:spPr/>
        <p:txBody>
          <a:bodyPr/>
          <a:lstStyle/>
          <a:p>
            <a:r>
              <a:rPr lang="en-US"/>
              <a:t>Click to edit Master title style</a:t>
            </a:r>
            <a:endParaRPr lang="en-LC"/>
          </a:p>
        </p:txBody>
      </p:sp>
      <p:sp>
        <p:nvSpPr>
          <p:cNvPr id="3" name="Content Placeholder 2">
            <a:extLst>
              <a:ext uri="{FF2B5EF4-FFF2-40B4-BE49-F238E27FC236}">
                <a16:creationId xmlns:a16="http://schemas.microsoft.com/office/drawing/2014/main" id="{F71CD237-5586-1B39-18C1-F9937C4796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Content Placeholder 3">
            <a:extLst>
              <a:ext uri="{FF2B5EF4-FFF2-40B4-BE49-F238E27FC236}">
                <a16:creationId xmlns:a16="http://schemas.microsoft.com/office/drawing/2014/main" id="{27A57E41-8B68-97E1-3335-D0C64253C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5" name="Date Placeholder 4">
            <a:extLst>
              <a:ext uri="{FF2B5EF4-FFF2-40B4-BE49-F238E27FC236}">
                <a16:creationId xmlns:a16="http://schemas.microsoft.com/office/drawing/2014/main" id="{2BEB9616-A480-6BBF-6C5E-33954E9D27C6}"/>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6" name="Footer Placeholder 5">
            <a:extLst>
              <a:ext uri="{FF2B5EF4-FFF2-40B4-BE49-F238E27FC236}">
                <a16:creationId xmlns:a16="http://schemas.microsoft.com/office/drawing/2014/main" id="{48CC5FED-9D8A-70D6-6D0A-B136909E6B71}"/>
              </a:ext>
            </a:extLst>
          </p:cNvPr>
          <p:cNvSpPr>
            <a:spLocks noGrp="1"/>
          </p:cNvSpPr>
          <p:nvPr>
            <p:ph type="ftr" sz="quarter" idx="11"/>
          </p:nvPr>
        </p:nvSpPr>
        <p:spPr/>
        <p:txBody>
          <a:bodyPr/>
          <a:lstStyle/>
          <a:p>
            <a:endParaRPr lang="en-LC"/>
          </a:p>
        </p:txBody>
      </p:sp>
      <p:sp>
        <p:nvSpPr>
          <p:cNvPr id="7" name="Slide Number Placeholder 6">
            <a:extLst>
              <a:ext uri="{FF2B5EF4-FFF2-40B4-BE49-F238E27FC236}">
                <a16:creationId xmlns:a16="http://schemas.microsoft.com/office/drawing/2014/main" id="{03E63FD9-A8CF-EEAD-8543-38E79688FE4A}"/>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14209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73D0-8716-EA00-C724-D0976929B0C1}"/>
              </a:ext>
            </a:extLst>
          </p:cNvPr>
          <p:cNvSpPr>
            <a:spLocks noGrp="1"/>
          </p:cNvSpPr>
          <p:nvPr>
            <p:ph type="title"/>
          </p:nvPr>
        </p:nvSpPr>
        <p:spPr>
          <a:xfrm>
            <a:off x="839788" y="365125"/>
            <a:ext cx="10515600" cy="1325563"/>
          </a:xfrm>
        </p:spPr>
        <p:txBody>
          <a:bodyPr/>
          <a:lstStyle/>
          <a:p>
            <a:r>
              <a:rPr lang="en-US"/>
              <a:t>Click to edit Master title style</a:t>
            </a:r>
            <a:endParaRPr lang="en-LC"/>
          </a:p>
        </p:txBody>
      </p:sp>
      <p:sp>
        <p:nvSpPr>
          <p:cNvPr id="3" name="Text Placeholder 2">
            <a:extLst>
              <a:ext uri="{FF2B5EF4-FFF2-40B4-BE49-F238E27FC236}">
                <a16:creationId xmlns:a16="http://schemas.microsoft.com/office/drawing/2014/main" id="{54809DC1-048F-CD01-5919-40C5D6712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D534F-09EF-7CF3-A4D7-A47E8ABE7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5" name="Text Placeholder 4">
            <a:extLst>
              <a:ext uri="{FF2B5EF4-FFF2-40B4-BE49-F238E27FC236}">
                <a16:creationId xmlns:a16="http://schemas.microsoft.com/office/drawing/2014/main" id="{F2CCDCFE-D2B9-AFAD-EDCE-9B4091D56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45F42-D575-598C-F4F6-AB09507718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7" name="Date Placeholder 6">
            <a:extLst>
              <a:ext uri="{FF2B5EF4-FFF2-40B4-BE49-F238E27FC236}">
                <a16:creationId xmlns:a16="http://schemas.microsoft.com/office/drawing/2014/main" id="{8A1E4D03-FF7E-A409-DDF9-2659AC0BD263}"/>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8" name="Footer Placeholder 7">
            <a:extLst>
              <a:ext uri="{FF2B5EF4-FFF2-40B4-BE49-F238E27FC236}">
                <a16:creationId xmlns:a16="http://schemas.microsoft.com/office/drawing/2014/main" id="{7159FC5E-E2D8-4ED8-EE29-7F8561DFAFCC}"/>
              </a:ext>
            </a:extLst>
          </p:cNvPr>
          <p:cNvSpPr>
            <a:spLocks noGrp="1"/>
          </p:cNvSpPr>
          <p:nvPr>
            <p:ph type="ftr" sz="quarter" idx="11"/>
          </p:nvPr>
        </p:nvSpPr>
        <p:spPr/>
        <p:txBody>
          <a:bodyPr/>
          <a:lstStyle/>
          <a:p>
            <a:endParaRPr lang="en-LC"/>
          </a:p>
        </p:txBody>
      </p:sp>
      <p:sp>
        <p:nvSpPr>
          <p:cNvPr id="9" name="Slide Number Placeholder 8">
            <a:extLst>
              <a:ext uri="{FF2B5EF4-FFF2-40B4-BE49-F238E27FC236}">
                <a16:creationId xmlns:a16="http://schemas.microsoft.com/office/drawing/2014/main" id="{C3E9D08D-7D4B-4F41-DC5F-C8FF76802A5F}"/>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988894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5ED0-CF64-8B60-8A0E-A3DAA1402274}"/>
              </a:ext>
            </a:extLst>
          </p:cNvPr>
          <p:cNvSpPr>
            <a:spLocks noGrp="1"/>
          </p:cNvSpPr>
          <p:nvPr>
            <p:ph type="title"/>
          </p:nvPr>
        </p:nvSpPr>
        <p:spPr/>
        <p:txBody>
          <a:bodyPr/>
          <a:lstStyle/>
          <a:p>
            <a:r>
              <a:rPr lang="en-US"/>
              <a:t>Click to edit Master title style</a:t>
            </a:r>
            <a:endParaRPr lang="en-LC"/>
          </a:p>
        </p:txBody>
      </p:sp>
      <p:sp>
        <p:nvSpPr>
          <p:cNvPr id="3" name="Date Placeholder 2">
            <a:extLst>
              <a:ext uri="{FF2B5EF4-FFF2-40B4-BE49-F238E27FC236}">
                <a16:creationId xmlns:a16="http://schemas.microsoft.com/office/drawing/2014/main" id="{9E271D62-C49B-A186-A618-A165D31BDED2}"/>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4" name="Footer Placeholder 3">
            <a:extLst>
              <a:ext uri="{FF2B5EF4-FFF2-40B4-BE49-F238E27FC236}">
                <a16:creationId xmlns:a16="http://schemas.microsoft.com/office/drawing/2014/main" id="{3755E80B-6137-7B9A-C155-274ECEAA1FB6}"/>
              </a:ext>
            </a:extLst>
          </p:cNvPr>
          <p:cNvSpPr>
            <a:spLocks noGrp="1"/>
          </p:cNvSpPr>
          <p:nvPr>
            <p:ph type="ftr" sz="quarter" idx="11"/>
          </p:nvPr>
        </p:nvSpPr>
        <p:spPr/>
        <p:txBody>
          <a:bodyPr/>
          <a:lstStyle/>
          <a:p>
            <a:endParaRPr lang="en-LC"/>
          </a:p>
        </p:txBody>
      </p:sp>
      <p:sp>
        <p:nvSpPr>
          <p:cNvPr id="5" name="Slide Number Placeholder 4">
            <a:extLst>
              <a:ext uri="{FF2B5EF4-FFF2-40B4-BE49-F238E27FC236}">
                <a16:creationId xmlns:a16="http://schemas.microsoft.com/office/drawing/2014/main" id="{0F65788C-139A-C1A8-6B16-976DB1888920}"/>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97971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96E8C-ECB8-B771-C388-53FC635E28F3}"/>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3" name="Footer Placeholder 2">
            <a:extLst>
              <a:ext uri="{FF2B5EF4-FFF2-40B4-BE49-F238E27FC236}">
                <a16:creationId xmlns:a16="http://schemas.microsoft.com/office/drawing/2014/main" id="{E6424E29-7E6A-0FE0-16E7-F827A620033B}"/>
              </a:ext>
            </a:extLst>
          </p:cNvPr>
          <p:cNvSpPr>
            <a:spLocks noGrp="1"/>
          </p:cNvSpPr>
          <p:nvPr>
            <p:ph type="ftr" sz="quarter" idx="11"/>
          </p:nvPr>
        </p:nvSpPr>
        <p:spPr/>
        <p:txBody>
          <a:bodyPr/>
          <a:lstStyle/>
          <a:p>
            <a:endParaRPr lang="en-LC"/>
          </a:p>
        </p:txBody>
      </p:sp>
      <p:sp>
        <p:nvSpPr>
          <p:cNvPr id="4" name="Slide Number Placeholder 3">
            <a:extLst>
              <a:ext uri="{FF2B5EF4-FFF2-40B4-BE49-F238E27FC236}">
                <a16:creationId xmlns:a16="http://schemas.microsoft.com/office/drawing/2014/main" id="{79D45361-F288-8FED-03C5-F7BD9A5A758A}"/>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25469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8FF3-6717-917E-641B-4C9A6C196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C"/>
          </a:p>
        </p:txBody>
      </p:sp>
      <p:sp>
        <p:nvSpPr>
          <p:cNvPr id="3" name="Content Placeholder 2">
            <a:extLst>
              <a:ext uri="{FF2B5EF4-FFF2-40B4-BE49-F238E27FC236}">
                <a16:creationId xmlns:a16="http://schemas.microsoft.com/office/drawing/2014/main" id="{FC0FCB39-244E-CADB-0EC8-183269F1F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Text Placeholder 3">
            <a:extLst>
              <a:ext uri="{FF2B5EF4-FFF2-40B4-BE49-F238E27FC236}">
                <a16:creationId xmlns:a16="http://schemas.microsoft.com/office/drawing/2014/main" id="{201852EC-A3CA-B560-1417-F6CF1EF8E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3FFB6-6B1C-2A1E-194C-3DBD2C2A37D2}"/>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6" name="Footer Placeholder 5">
            <a:extLst>
              <a:ext uri="{FF2B5EF4-FFF2-40B4-BE49-F238E27FC236}">
                <a16:creationId xmlns:a16="http://schemas.microsoft.com/office/drawing/2014/main" id="{5F41FDB8-DDA3-8DE1-237A-6A4937ECCFCF}"/>
              </a:ext>
            </a:extLst>
          </p:cNvPr>
          <p:cNvSpPr>
            <a:spLocks noGrp="1"/>
          </p:cNvSpPr>
          <p:nvPr>
            <p:ph type="ftr" sz="quarter" idx="11"/>
          </p:nvPr>
        </p:nvSpPr>
        <p:spPr/>
        <p:txBody>
          <a:bodyPr/>
          <a:lstStyle/>
          <a:p>
            <a:endParaRPr lang="en-LC"/>
          </a:p>
        </p:txBody>
      </p:sp>
      <p:sp>
        <p:nvSpPr>
          <p:cNvPr id="7" name="Slide Number Placeholder 6">
            <a:extLst>
              <a:ext uri="{FF2B5EF4-FFF2-40B4-BE49-F238E27FC236}">
                <a16:creationId xmlns:a16="http://schemas.microsoft.com/office/drawing/2014/main" id="{8B5A9BD0-8558-4BB2-0D4B-E3C8B3D7C65F}"/>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22554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A4B55-FA93-7513-5AB3-5C9F7C458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C"/>
          </a:p>
        </p:txBody>
      </p:sp>
      <p:sp>
        <p:nvSpPr>
          <p:cNvPr id="3" name="Picture Placeholder 2">
            <a:extLst>
              <a:ext uri="{FF2B5EF4-FFF2-40B4-BE49-F238E27FC236}">
                <a16:creationId xmlns:a16="http://schemas.microsoft.com/office/drawing/2014/main" id="{9320AB3A-2374-0F89-B079-FC0D91FB5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C"/>
          </a:p>
        </p:txBody>
      </p:sp>
      <p:sp>
        <p:nvSpPr>
          <p:cNvPr id="4" name="Text Placeholder 3">
            <a:extLst>
              <a:ext uri="{FF2B5EF4-FFF2-40B4-BE49-F238E27FC236}">
                <a16:creationId xmlns:a16="http://schemas.microsoft.com/office/drawing/2014/main" id="{49E9A4C7-91EB-2AD0-CB55-850EE4D4D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38AE1-DCAE-7D3A-955C-46DC7385F97B}"/>
              </a:ext>
            </a:extLst>
          </p:cNvPr>
          <p:cNvSpPr>
            <a:spLocks noGrp="1"/>
          </p:cNvSpPr>
          <p:nvPr>
            <p:ph type="dt" sz="half" idx="10"/>
          </p:nvPr>
        </p:nvSpPr>
        <p:spPr/>
        <p:txBody>
          <a:bodyPr/>
          <a:lstStyle/>
          <a:p>
            <a:fld id="{7ACAFB8C-0425-49AF-8873-591EE499CE58}" type="datetimeFigureOut">
              <a:rPr lang="en-LC" smtClean="0"/>
              <a:t>08/21/2022</a:t>
            </a:fld>
            <a:endParaRPr lang="en-LC"/>
          </a:p>
        </p:txBody>
      </p:sp>
      <p:sp>
        <p:nvSpPr>
          <p:cNvPr id="6" name="Footer Placeholder 5">
            <a:extLst>
              <a:ext uri="{FF2B5EF4-FFF2-40B4-BE49-F238E27FC236}">
                <a16:creationId xmlns:a16="http://schemas.microsoft.com/office/drawing/2014/main" id="{6BB369BB-DAF7-2643-26E1-D0286B08E85A}"/>
              </a:ext>
            </a:extLst>
          </p:cNvPr>
          <p:cNvSpPr>
            <a:spLocks noGrp="1"/>
          </p:cNvSpPr>
          <p:nvPr>
            <p:ph type="ftr" sz="quarter" idx="11"/>
          </p:nvPr>
        </p:nvSpPr>
        <p:spPr/>
        <p:txBody>
          <a:bodyPr/>
          <a:lstStyle/>
          <a:p>
            <a:endParaRPr lang="en-LC"/>
          </a:p>
        </p:txBody>
      </p:sp>
      <p:sp>
        <p:nvSpPr>
          <p:cNvPr id="7" name="Slide Number Placeholder 6">
            <a:extLst>
              <a:ext uri="{FF2B5EF4-FFF2-40B4-BE49-F238E27FC236}">
                <a16:creationId xmlns:a16="http://schemas.microsoft.com/office/drawing/2014/main" id="{6F360437-2C33-7E5C-E11A-35FF31BAC2B2}"/>
              </a:ext>
            </a:extLst>
          </p:cNvPr>
          <p:cNvSpPr>
            <a:spLocks noGrp="1"/>
          </p:cNvSpPr>
          <p:nvPr>
            <p:ph type="sldNum" sz="quarter" idx="12"/>
          </p:nvPr>
        </p:nvSpPr>
        <p:spPr/>
        <p:txBody>
          <a:bodyPr/>
          <a:lstStyle/>
          <a:p>
            <a:fld id="{83D11A50-CF03-4A00-8574-94AA3E3FDD6C}" type="slidenum">
              <a:rPr lang="en-LC" smtClean="0"/>
              <a:t>‹#›</a:t>
            </a:fld>
            <a:endParaRPr lang="en-LC"/>
          </a:p>
        </p:txBody>
      </p:sp>
    </p:spTree>
    <p:extLst>
      <p:ext uri="{BB962C8B-B14F-4D97-AF65-F5344CB8AC3E}">
        <p14:creationId xmlns:p14="http://schemas.microsoft.com/office/powerpoint/2010/main" val="374715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F1330-F784-13C9-51EB-1109482AE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C"/>
          </a:p>
        </p:txBody>
      </p:sp>
      <p:sp>
        <p:nvSpPr>
          <p:cNvPr id="3" name="Text Placeholder 2">
            <a:extLst>
              <a:ext uri="{FF2B5EF4-FFF2-40B4-BE49-F238E27FC236}">
                <a16:creationId xmlns:a16="http://schemas.microsoft.com/office/drawing/2014/main" id="{F83B5D5F-ABF4-C6E5-ABF3-1D55160EB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C"/>
          </a:p>
        </p:txBody>
      </p:sp>
      <p:sp>
        <p:nvSpPr>
          <p:cNvPr id="4" name="Date Placeholder 3">
            <a:extLst>
              <a:ext uri="{FF2B5EF4-FFF2-40B4-BE49-F238E27FC236}">
                <a16:creationId xmlns:a16="http://schemas.microsoft.com/office/drawing/2014/main" id="{31670192-DF58-ED42-60F4-13AE289C4D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AFB8C-0425-49AF-8873-591EE499CE58}" type="datetimeFigureOut">
              <a:rPr lang="en-LC" smtClean="0"/>
              <a:t>08/21/2022</a:t>
            </a:fld>
            <a:endParaRPr lang="en-LC"/>
          </a:p>
        </p:txBody>
      </p:sp>
      <p:sp>
        <p:nvSpPr>
          <p:cNvPr id="5" name="Footer Placeholder 4">
            <a:extLst>
              <a:ext uri="{FF2B5EF4-FFF2-40B4-BE49-F238E27FC236}">
                <a16:creationId xmlns:a16="http://schemas.microsoft.com/office/drawing/2014/main" id="{269B1A02-53E5-8374-2513-BE1C5FB00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C"/>
          </a:p>
        </p:txBody>
      </p:sp>
      <p:sp>
        <p:nvSpPr>
          <p:cNvPr id="6" name="Slide Number Placeholder 5">
            <a:extLst>
              <a:ext uri="{FF2B5EF4-FFF2-40B4-BE49-F238E27FC236}">
                <a16:creationId xmlns:a16="http://schemas.microsoft.com/office/drawing/2014/main" id="{85291B47-9F73-781A-B546-ACA934DBF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11A50-CF03-4A00-8574-94AA3E3FDD6C}" type="slidenum">
              <a:rPr lang="en-LC" smtClean="0"/>
              <a:t>‹#›</a:t>
            </a:fld>
            <a:endParaRPr lang="en-LC"/>
          </a:p>
        </p:txBody>
      </p:sp>
    </p:spTree>
    <p:extLst>
      <p:ext uri="{BB962C8B-B14F-4D97-AF65-F5344CB8AC3E}">
        <p14:creationId xmlns:p14="http://schemas.microsoft.com/office/powerpoint/2010/main" val="2007484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docs.microsoft.com/en-us/visualstudio/test/walkthrough-creating-and-running-unit-tests-for-managed-code?view=vs-2022"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3C00DB-B9F0-5CBC-B05F-0256093A6D33}"/>
              </a:ext>
            </a:extLst>
          </p:cNvPr>
          <p:cNvSpPr/>
          <p:nvPr/>
        </p:nvSpPr>
        <p:spPr>
          <a:xfrm>
            <a:off x="0" y="0"/>
            <a:ext cx="12192000" cy="6858000"/>
          </a:xfrm>
          <a:prstGeom prst="rect">
            <a:avLst/>
          </a:prstGeom>
          <a:solidFill>
            <a:srgbClr val="010D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C"/>
          </a:p>
        </p:txBody>
      </p:sp>
      <p:sp>
        <p:nvSpPr>
          <p:cNvPr id="2" name="Title 1">
            <a:extLst>
              <a:ext uri="{FF2B5EF4-FFF2-40B4-BE49-F238E27FC236}">
                <a16:creationId xmlns:a16="http://schemas.microsoft.com/office/drawing/2014/main" id="{F7E244B1-A204-86B9-057C-E9E31BFBEF25}"/>
              </a:ext>
            </a:extLst>
          </p:cNvPr>
          <p:cNvSpPr>
            <a:spLocks noGrp="1"/>
          </p:cNvSpPr>
          <p:nvPr>
            <p:ph type="ctrTitle"/>
          </p:nvPr>
        </p:nvSpPr>
        <p:spPr>
          <a:xfrm>
            <a:off x="1530486" y="1893155"/>
            <a:ext cx="6656962" cy="2387600"/>
          </a:xfrm>
        </p:spPr>
        <p:txBody>
          <a:bodyPr>
            <a:normAutofit fontScale="90000"/>
          </a:bodyPr>
          <a:lstStyle/>
          <a:p>
            <a:pPr algn="l"/>
            <a:r>
              <a:rPr lang="en-US" sz="19300" dirty="0">
                <a:solidFill>
                  <a:srgbClr val="FFC000"/>
                </a:solidFill>
                <a:latin typeface="Cameliya" panose="02000500000000000000" pitchFamily="2" charset="0"/>
              </a:rPr>
              <a:t>C#</a:t>
            </a:r>
            <a:endParaRPr lang="en-LC" sz="19300" dirty="0">
              <a:solidFill>
                <a:srgbClr val="FFC000"/>
              </a:solidFill>
              <a:latin typeface="Cameliya" panose="02000500000000000000" pitchFamily="2" charset="0"/>
            </a:endParaRPr>
          </a:p>
        </p:txBody>
      </p:sp>
      <p:sp>
        <p:nvSpPr>
          <p:cNvPr id="3" name="Subtitle 2">
            <a:extLst>
              <a:ext uri="{FF2B5EF4-FFF2-40B4-BE49-F238E27FC236}">
                <a16:creationId xmlns:a16="http://schemas.microsoft.com/office/drawing/2014/main" id="{A557A763-8277-07D6-CC55-8828E1B4E493}"/>
              </a:ext>
            </a:extLst>
          </p:cNvPr>
          <p:cNvSpPr>
            <a:spLocks noGrp="1"/>
          </p:cNvSpPr>
          <p:nvPr>
            <p:ph type="subTitle" idx="1"/>
          </p:nvPr>
        </p:nvSpPr>
        <p:spPr>
          <a:xfrm>
            <a:off x="2999362" y="4931066"/>
            <a:ext cx="1964987" cy="478377"/>
          </a:xfrm>
        </p:spPr>
        <p:txBody>
          <a:bodyPr/>
          <a:lstStyle/>
          <a:p>
            <a:pPr algn="l"/>
            <a:r>
              <a:rPr lang="en-US" sz="1200" dirty="0">
                <a:solidFill>
                  <a:srgbClr val="FFC000"/>
                </a:solidFill>
                <a:latin typeface="TT Norms Black" panose="02000903040000020004" pitchFamily="50" charset="0"/>
              </a:rPr>
              <a:t>Tutor</a:t>
            </a:r>
            <a:endParaRPr lang="en-LC" dirty="0">
              <a:solidFill>
                <a:srgbClr val="FFC000"/>
              </a:solidFill>
              <a:latin typeface="TT Norms Black" panose="02000903040000020004" pitchFamily="50" charset="0"/>
            </a:endParaRPr>
          </a:p>
        </p:txBody>
      </p:sp>
      <p:sp>
        <p:nvSpPr>
          <p:cNvPr id="5" name="Subtitle 2">
            <a:extLst>
              <a:ext uri="{FF2B5EF4-FFF2-40B4-BE49-F238E27FC236}">
                <a16:creationId xmlns:a16="http://schemas.microsoft.com/office/drawing/2014/main" id="{B63F40BF-FC5E-3243-BBF3-B3B69391D285}"/>
              </a:ext>
            </a:extLst>
          </p:cNvPr>
          <p:cNvSpPr txBox="1">
            <a:spLocks/>
          </p:cNvSpPr>
          <p:nvPr/>
        </p:nvSpPr>
        <p:spPr>
          <a:xfrm>
            <a:off x="2999362" y="5170255"/>
            <a:ext cx="1964987" cy="4783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latin typeface="TT Norms Medium" panose="02000803030000020003" pitchFamily="50" charset="0"/>
              </a:rPr>
              <a:t>Daniel Omajali</a:t>
            </a:r>
            <a:endParaRPr lang="en-LC" sz="1800" dirty="0">
              <a:solidFill>
                <a:schemeClr val="bg1"/>
              </a:solidFill>
              <a:latin typeface="TT Norms Medium" panose="02000803030000020003" pitchFamily="50" charset="0"/>
            </a:endParaRPr>
          </a:p>
        </p:txBody>
      </p:sp>
      <p:sp>
        <p:nvSpPr>
          <p:cNvPr id="6" name="Subtitle 2">
            <a:extLst>
              <a:ext uri="{FF2B5EF4-FFF2-40B4-BE49-F238E27FC236}">
                <a16:creationId xmlns:a16="http://schemas.microsoft.com/office/drawing/2014/main" id="{B7768D91-F5B2-9EF2-133A-C0D77C3AEFEF}"/>
              </a:ext>
            </a:extLst>
          </p:cNvPr>
          <p:cNvSpPr txBox="1">
            <a:spLocks/>
          </p:cNvSpPr>
          <p:nvPr/>
        </p:nvSpPr>
        <p:spPr>
          <a:xfrm>
            <a:off x="2999362" y="5417451"/>
            <a:ext cx="1964987" cy="4783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solidFill>
                  <a:schemeClr val="bg1"/>
                </a:solidFill>
                <a:latin typeface="TT Norms Light" panose="02000503020000020003" pitchFamily="50" charset="0"/>
              </a:rPr>
              <a:t>Otukpo Tech Academy</a:t>
            </a:r>
            <a:endParaRPr lang="en-LC" sz="1100" dirty="0">
              <a:solidFill>
                <a:schemeClr val="bg1"/>
              </a:solidFill>
              <a:latin typeface="TT Norms Light" panose="02000503020000020003" pitchFamily="50" charset="0"/>
            </a:endParaRPr>
          </a:p>
        </p:txBody>
      </p:sp>
      <p:sp>
        <p:nvSpPr>
          <p:cNvPr id="7" name="Title 1">
            <a:extLst>
              <a:ext uri="{FF2B5EF4-FFF2-40B4-BE49-F238E27FC236}">
                <a16:creationId xmlns:a16="http://schemas.microsoft.com/office/drawing/2014/main" id="{DAD1586C-1FE8-6743-EA5D-8E83B7EEA0BF}"/>
              </a:ext>
            </a:extLst>
          </p:cNvPr>
          <p:cNvSpPr txBox="1">
            <a:spLocks/>
          </p:cNvSpPr>
          <p:nvPr/>
        </p:nvSpPr>
        <p:spPr>
          <a:xfrm>
            <a:off x="2767519" y="2423872"/>
            <a:ext cx="6656962"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800" spc="600" dirty="0">
                <a:solidFill>
                  <a:srgbClr val="00B0F0"/>
                </a:solidFill>
                <a:effectLst>
                  <a:outerShdw blurRad="50800" dist="38100" dir="16200000" rotWithShape="0">
                    <a:prstClr val="black">
                      <a:alpha val="40000"/>
                    </a:prstClr>
                  </a:outerShdw>
                </a:effectLst>
                <a:latin typeface="Cameliya" panose="02000500000000000000" pitchFamily="2" charset="0"/>
              </a:rPr>
              <a:t>Basics</a:t>
            </a:r>
            <a:endParaRPr lang="en-LC" sz="8800" spc="600" dirty="0">
              <a:solidFill>
                <a:srgbClr val="00B0F0"/>
              </a:solidFill>
              <a:effectLst>
                <a:outerShdw blurRad="50800" dist="38100" dir="16200000" rotWithShape="0">
                  <a:prstClr val="black">
                    <a:alpha val="40000"/>
                  </a:prstClr>
                </a:outerShdw>
              </a:effectLst>
              <a:latin typeface="Cameliya" panose="02000500000000000000" pitchFamily="2" charset="0"/>
            </a:endParaRPr>
          </a:p>
        </p:txBody>
      </p:sp>
      <p:cxnSp>
        <p:nvCxnSpPr>
          <p:cNvPr id="9" name="Straight Connector 8">
            <a:extLst>
              <a:ext uri="{FF2B5EF4-FFF2-40B4-BE49-F238E27FC236}">
                <a16:creationId xmlns:a16="http://schemas.microsoft.com/office/drawing/2014/main" id="{A2E2A163-A7E7-ACD7-2CE0-92239C380A3E}"/>
              </a:ext>
            </a:extLst>
          </p:cNvPr>
          <p:cNvCxnSpPr/>
          <p:nvPr/>
        </p:nvCxnSpPr>
        <p:spPr>
          <a:xfrm>
            <a:off x="3083668" y="4747823"/>
            <a:ext cx="31906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2B8C6F08-3D8B-E93F-24B2-0ACF2A74222B}"/>
              </a:ext>
            </a:extLst>
          </p:cNvPr>
          <p:cNvSpPr txBox="1">
            <a:spLocks/>
          </p:cNvSpPr>
          <p:nvPr/>
        </p:nvSpPr>
        <p:spPr>
          <a:xfrm>
            <a:off x="2999362" y="5959201"/>
            <a:ext cx="3602774" cy="341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solidFill>
                <a:latin typeface="TT Norms Medium" panose="02000803030000020003" pitchFamily="50" charset="0"/>
              </a:rPr>
              <a:t>Edited Version 1.3</a:t>
            </a:r>
            <a:endParaRPr lang="en-LC" sz="12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1790593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1325563"/>
          </a:xfrm>
        </p:spPr>
        <p:txBody>
          <a:bodyPr>
            <a:normAutofit/>
          </a:bodyPr>
          <a:lstStyle/>
          <a:p>
            <a:pPr marL="0" indent="0">
              <a:buNone/>
            </a:pPr>
            <a:r>
              <a:rPr lang="en-US" dirty="0">
                <a:solidFill>
                  <a:srgbClr val="00B0F0"/>
                </a:solidFill>
                <a:latin typeface="TT Norms Medium" panose="02000803030000020003" pitchFamily="50" charset="0"/>
              </a:rPr>
              <a:t>C# project create</a:t>
            </a:r>
          </a:p>
          <a:p>
            <a:pPr marL="0" indent="0">
              <a:buNone/>
            </a:pPr>
            <a:r>
              <a:rPr lang="en-US" dirty="0">
                <a:solidFill>
                  <a:schemeClr val="bg1"/>
                </a:solidFill>
                <a:latin typeface="TT Norms Medium" panose="02000803030000020003" pitchFamily="50" charset="0"/>
              </a:rPr>
              <a:t>Visual Studio will automatically generate some code for your project:</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5506" y="2244309"/>
            <a:ext cx="9720988" cy="4078670"/>
          </a:xfrm>
          <a:prstGeom prst="rect">
            <a:avLst/>
          </a:prstGeom>
        </p:spPr>
      </p:pic>
    </p:spTree>
    <p:extLst>
      <p:ext uri="{BB962C8B-B14F-4D97-AF65-F5344CB8AC3E}">
        <p14:creationId xmlns:p14="http://schemas.microsoft.com/office/powerpoint/2010/main" val="3506856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11331102" cy="593170"/>
          </a:xfrm>
        </p:spPr>
        <p:txBody>
          <a:bodyPr>
            <a:normAutofit/>
          </a:bodyPr>
          <a:lstStyle/>
          <a:p>
            <a:pPr marL="0" indent="0">
              <a:buNone/>
            </a:pPr>
            <a:r>
              <a:rPr lang="en-US" dirty="0">
                <a:solidFill>
                  <a:srgbClr val="00B0F0"/>
                </a:solidFill>
                <a:latin typeface="TT Norms Medium" panose="02000803030000020003" pitchFamily="50" charset="0"/>
              </a:rPr>
              <a:t>Example 2 – Multiple Interfaces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Interfaces</a:t>
            </a:r>
            <a:endParaRPr lang="en-LC" sz="3600" dirty="0">
              <a:solidFill>
                <a:srgbClr val="FFC000"/>
              </a:solidFill>
              <a:latin typeface="Cameliya" panose="02000500000000000000"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A9D489E3-C427-0EA9-A09A-C6E449554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476" y="209271"/>
            <a:ext cx="4694327" cy="6439458"/>
          </a:xfrm>
          <a:prstGeom prst="rect">
            <a:avLst/>
          </a:prstGeom>
        </p:spPr>
      </p:pic>
    </p:spTree>
    <p:extLst>
      <p:ext uri="{BB962C8B-B14F-4D97-AF65-F5344CB8AC3E}">
        <p14:creationId xmlns:p14="http://schemas.microsoft.com/office/powerpoint/2010/main" val="40788691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8000" dirty="0">
                <a:solidFill>
                  <a:srgbClr val="00B0F0"/>
                </a:solidFill>
                <a:latin typeface="Cameliya" panose="02000500000000000000" pitchFamily="2" charset="0"/>
              </a:rPr>
              <a:t>Class </a:t>
            </a:r>
            <a:r>
              <a:rPr lang="en-US" sz="8000" dirty="0">
                <a:solidFill>
                  <a:srgbClr val="FFC000"/>
                </a:solidFill>
                <a:latin typeface="Cameliya" panose="02000500000000000000" pitchFamily="2" charset="0"/>
              </a:rPr>
              <a:t>Work</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1501126"/>
            <a:ext cx="6224274" cy="4488131"/>
          </a:xfrm>
        </p:spPr>
        <p:txBody>
          <a:bodyPr>
            <a:normAutofit lnSpcReduction="10000"/>
          </a:bodyPr>
          <a:lstStyle/>
          <a:p>
            <a:pPr marL="0" indent="0">
              <a:buNone/>
            </a:pPr>
            <a:r>
              <a:rPr lang="en-US" sz="3600" dirty="0">
                <a:solidFill>
                  <a:schemeClr val="bg1"/>
                </a:solidFill>
                <a:latin typeface="TT Norms Medium" panose="02000803030000020003" pitchFamily="50" charset="0"/>
              </a:rPr>
              <a:t>Create an interface of Vehicle and create at least two classes that implements the Vehicle interface.</a:t>
            </a:r>
          </a:p>
          <a:p>
            <a:pPr marL="0" indent="0">
              <a:buNone/>
            </a:pPr>
            <a:r>
              <a:rPr lang="en-US" sz="3600" dirty="0">
                <a:solidFill>
                  <a:schemeClr val="bg1"/>
                </a:solidFill>
                <a:latin typeface="TT Norms Medium" panose="02000803030000020003" pitchFamily="50" charset="0"/>
              </a:rPr>
              <a:t>Your interface should have a method that your classes can adopt.</a:t>
            </a:r>
          </a:p>
          <a:p>
            <a:pPr marL="0" indent="0">
              <a:buNone/>
            </a:pPr>
            <a:r>
              <a:rPr lang="en-US" sz="3600" dirty="0">
                <a:solidFill>
                  <a:schemeClr val="bg1"/>
                </a:solidFill>
                <a:latin typeface="TT Norms Medium" panose="02000803030000020003" pitchFamily="50" charset="0"/>
              </a:rPr>
              <a:t>Create an object of your classes and call the method.</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491490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Library</a:t>
            </a:r>
            <a:br>
              <a:rPr lang="en-US" sz="8000" dirty="0">
                <a:solidFill>
                  <a:srgbClr val="FFC000"/>
                </a:solidFill>
                <a:latin typeface="Cameliya" panose="02000500000000000000" pitchFamily="2" charset="0"/>
              </a:rPr>
            </a:br>
            <a:r>
              <a:rPr lang="en-US" sz="8000" dirty="0">
                <a:solidFill>
                  <a:srgbClr val="FFC000"/>
                </a:solidFill>
                <a:latin typeface="Cameliya" panose="02000500000000000000" pitchFamily="2" charset="0"/>
              </a:rPr>
              <a:t>App</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086117" y="218114"/>
            <a:ext cx="6717194" cy="6526635"/>
          </a:xfrm>
        </p:spPr>
        <p:txBody>
          <a:bodyPr>
            <a:normAutofit lnSpcReduction="10000"/>
          </a:bodyPr>
          <a:lstStyle/>
          <a:p>
            <a:pPr marL="0" indent="0">
              <a:buNone/>
            </a:pPr>
            <a:r>
              <a:rPr lang="en-US" sz="1000" dirty="0">
                <a:solidFill>
                  <a:schemeClr val="bg1"/>
                </a:solidFill>
                <a:latin typeface="TT Norms Medium" panose="02000803030000020003" pitchFamily="50" charset="0"/>
              </a:rPr>
              <a:t>C# LIBRARY APP</a:t>
            </a:r>
          </a:p>
          <a:p>
            <a:pPr marL="0" indent="0">
              <a:buNone/>
            </a:pPr>
            <a:r>
              <a:rPr lang="en-US" sz="1000" dirty="0">
                <a:solidFill>
                  <a:schemeClr val="bg1"/>
                </a:solidFill>
                <a:latin typeface="TT Norms Medium" panose="02000803030000020003" pitchFamily="50" charset="0"/>
              </a:rPr>
              <a:t>(LIBRARY BOOK BORROWING &amp; FINE CALCULATION) </a:t>
            </a:r>
          </a:p>
          <a:p>
            <a:pPr marL="0" indent="0">
              <a:buNone/>
            </a:pPr>
            <a:r>
              <a:rPr lang="en-US" sz="1000" dirty="0">
                <a:solidFill>
                  <a:schemeClr val="bg1"/>
                </a:solidFill>
                <a:latin typeface="TT Norms Medium" panose="02000803030000020003" pitchFamily="50" charset="0"/>
              </a:rPr>
              <a:t>INSTRUCTIONS:</a:t>
            </a:r>
          </a:p>
          <a:p>
            <a:pPr marL="0" indent="0">
              <a:buNone/>
            </a:pPr>
            <a:r>
              <a:rPr lang="en-US" sz="1000" dirty="0">
                <a:solidFill>
                  <a:schemeClr val="bg1"/>
                </a:solidFill>
                <a:latin typeface="TT Norms Medium" panose="02000803030000020003" pitchFamily="50" charset="0"/>
              </a:rPr>
              <a:t>Have two options to either borrow a book or return a book borrowed.</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If the option of borrow a book is chosen, then the following should happen:</a:t>
            </a:r>
          </a:p>
          <a:p>
            <a:pPr marL="0" indent="0">
              <a:buNone/>
            </a:pPr>
            <a:r>
              <a:rPr lang="en-US" sz="1000" dirty="0">
                <a:solidFill>
                  <a:schemeClr val="bg1"/>
                </a:solidFill>
                <a:latin typeface="TT Norms Medium" panose="02000803030000020003" pitchFamily="50" charset="0"/>
              </a:rPr>
              <a:t>1. Have lists of books available for borrowing in the library. </a:t>
            </a:r>
          </a:p>
          <a:p>
            <a:pPr marL="0" indent="0">
              <a:buNone/>
            </a:pPr>
            <a:r>
              <a:rPr lang="en-US" sz="1000" dirty="0">
                <a:solidFill>
                  <a:schemeClr val="bg1"/>
                </a:solidFill>
                <a:latin typeface="TT Norms Medium" panose="02000803030000020003" pitchFamily="50" charset="0"/>
              </a:rPr>
              <a:t>Note: Display the list of all books.</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2. Once a book has been borrowed it should be taken out of the library and you cannot borrow that particular book anymore. </a:t>
            </a:r>
          </a:p>
          <a:p>
            <a:pPr marL="0" indent="0">
              <a:buNone/>
            </a:pPr>
            <a:r>
              <a:rPr lang="en-US" sz="1000" dirty="0">
                <a:solidFill>
                  <a:schemeClr val="bg1"/>
                </a:solidFill>
                <a:latin typeface="TT Norms Medium" panose="02000803030000020003" pitchFamily="50" charset="0"/>
              </a:rPr>
              <a:t>Note: After each book is borrowed out, display the list of the remaining available books in the library </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3. Once the library is empty, you should not be able to borrow, it should display library empty.</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If the option of return book is chosen, then the following should happen:</a:t>
            </a:r>
          </a:p>
          <a:p>
            <a:pPr marL="0" indent="0">
              <a:buNone/>
            </a:pPr>
            <a:r>
              <a:rPr lang="en-US" sz="1000" dirty="0">
                <a:solidFill>
                  <a:schemeClr val="bg1"/>
                </a:solidFill>
                <a:latin typeface="TT Norms Medium" panose="02000803030000020003" pitchFamily="50" charset="0"/>
              </a:rPr>
              <a:t>1. If the book is returned on or before 5 days, no fine will be charged.</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2. If the book is returned after the expected return day (between 5 and 10 days), fine would be N50 per day defaulted. </a:t>
            </a:r>
          </a:p>
          <a:p>
            <a:pPr marL="0" indent="0">
              <a:buNone/>
            </a:pPr>
            <a:r>
              <a:rPr lang="en-US" sz="1000" dirty="0">
                <a:solidFill>
                  <a:schemeClr val="bg1"/>
                </a:solidFill>
                <a:latin typeface="TT Norms Medium" panose="02000803030000020003" pitchFamily="50" charset="0"/>
              </a:rPr>
              <a:t>For example: If you return the book on the 15th day you will be charged a fine of N50 on the 5 days defaulted, that will be 5 multiply by N50.</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3. If the book is not returned after 30 days, fine would amount to N100 per day defaulted.</a:t>
            </a:r>
          </a:p>
          <a:p>
            <a:pPr marL="0" indent="0">
              <a:buNone/>
            </a:pPr>
            <a:r>
              <a:rPr lang="en-US" sz="1000" dirty="0">
                <a:solidFill>
                  <a:schemeClr val="bg1"/>
                </a:solidFill>
                <a:latin typeface="TT Norms Medium" panose="02000803030000020003" pitchFamily="50" charset="0"/>
              </a:rPr>
              <a:t>For example: If you return the book after 30 days upwards, you will be charged a fine of N100 on all the days defaulted starting from day 11.</a:t>
            </a:r>
          </a:p>
          <a:p>
            <a:pPr marL="0" indent="0">
              <a:buNone/>
            </a:pPr>
            <a:endParaRPr lang="en-US" sz="1000" dirty="0">
              <a:solidFill>
                <a:schemeClr val="bg1"/>
              </a:solidFill>
              <a:latin typeface="TT Norms Medium" panose="02000803030000020003" pitchFamily="50" charset="0"/>
            </a:endParaRPr>
          </a:p>
          <a:p>
            <a:pPr marL="0" indent="0">
              <a:buNone/>
            </a:pPr>
            <a:r>
              <a:rPr lang="en-US" sz="1000" dirty="0">
                <a:solidFill>
                  <a:schemeClr val="bg1"/>
                </a:solidFill>
                <a:latin typeface="TT Norms Medium" panose="02000803030000020003" pitchFamily="50" charset="0"/>
              </a:rPr>
              <a:t>BEST OF LUCK</a:t>
            </a:r>
            <a:endParaRPr lang="en-LC" sz="10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171773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Language-Integrated Query (LINQ) is a powerful set of technologies based on the integration of query capabilities directly into the C# language.</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Refer to video for explanation and 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err="1">
                <a:solidFill>
                  <a:srgbClr val="FFC000"/>
                </a:solidFill>
                <a:latin typeface="Cameliya" panose="02000500000000000000" pitchFamily="2" charset="0"/>
              </a:rPr>
              <a:t>Linq</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577975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9865596" cy="4422926"/>
          </a:xfrm>
        </p:spPr>
        <p:txBody>
          <a:bodyPr>
            <a:normAutofit/>
          </a:bodyPr>
          <a:lstStyle/>
          <a:p>
            <a:r>
              <a:rPr lang="en-US" sz="8000" dirty="0" err="1">
                <a:solidFill>
                  <a:srgbClr val="00B0F0"/>
                </a:solidFill>
                <a:latin typeface="Cameliya" panose="02000500000000000000" pitchFamily="2" charset="0"/>
              </a:rPr>
              <a:t>Linq</a:t>
            </a:r>
            <a:r>
              <a:rPr lang="en-US" sz="8000" dirty="0" err="1">
                <a:solidFill>
                  <a:srgbClr val="FFC000"/>
                </a:solidFill>
                <a:latin typeface="Cameliya" panose="02000500000000000000" pitchFamily="2" charset="0"/>
              </a:rPr>
              <a:t>Test</a:t>
            </a:r>
            <a:endParaRPr lang="en-LC" sz="80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7625317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In the software development process Unit Tests basically test individual parts ( also called as Unit ) of code (mostly methods) and make it work as expected by programmer. A Unit Test is a code written by any programmer which test small pieces of functionality of big programs.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Refer to video for explanation and illustration.</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Additional resource: </a:t>
            </a:r>
            <a:r>
              <a:rPr lang="en-US" dirty="0">
                <a:solidFill>
                  <a:schemeClr val="bg1"/>
                </a:solidFill>
                <a:latin typeface="TT Norms Medium" panose="02000803030000020003" pitchFamily="50" charset="0"/>
                <a:hlinkClick r:id="rId2"/>
              </a:rPr>
              <a:t>https://docs.microsoft.com/en-us/visualstudio/test/walkthrough-creating-and-running-unit-tests-for-managed-code?view=vs-2022</a:t>
            </a:r>
            <a:r>
              <a:rPr lang="en-US" dirty="0">
                <a:solidFill>
                  <a:schemeClr val="bg1"/>
                </a:solidFill>
                <a:latin typeface="TT Norms Medium" panose="02000803030000020003" pitchFamily="50" charset="0"/>
              </a:rPr>
              <a:t> </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Unit Test</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272512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8000" dirty="0">
                <a:solidFill>
                  <a:srgbClr val="00B0F0"/>
                </a:solidFill>
                <a:latin typeface="Cameliya" panose="02000500000000000000" pitchFamily="2" charset="0"/>
              </a:rPr>
              <a:t>Class </a:t>
            </a:r>
            <a:r>
              <a:rPr lang="en-US" sz="8000" dirty="0">
                <a:solidFill>
                  <a:srgbClr val="FFC000"/>
                </a:solidFill>
                <a:latin typeface="Cameliya" panose="02000500000000000000" pitchFamily="2" charset="0"/>
              </a:rPr>
              <a:t>Work</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578840"/>
            <a:ext cx="6224274" cy="6048462"/>
          </a:xfrm>
        </p:spPr>
        <p:txBody>
          <a:bodyPr>
            <a:normAutofit fontScale="47500" lnSpcReduction="20000"/>
          </a:bodyPr>
          <a:lstStyle/>
          <a:p>
            <a:pPr marL="0" indent="0">
              <a:buNone/>
            </a:pPr>
            <a:r>
              <a:rPr lang="en-US" sz="3600" dirty="0">
                <a:solidFill>
                  <a:schemeClr val="bg1"/>
                </a:solidFill>
                <a:latin typeface="TT Norms Medium" panose="02000803030000020003" pitchFamily="50" charset="0"/>
              </a:rPr>
              <a:t>C# SIM CARD APP FOR UNIT TESTING </a:t>
            </a:r>
          </a:p>
          <a:p>
            <a:pPr marL="0" indent="0">
              <a:buNone/>
            </a:pPr>
            <a:r>
              <a:rPr lang="en-US" sz="3600" dirty="0">
                <a:solidFill>
                  <a:schemeClr val="bg1"/>
                </a:solidFill>
                <a:latin typeface="TT Norms Medium" panose="02000803030000020003" pitchFamily="50" charset="0"/>
              </a:rPr>
              <a:t>1. Method to recharge </a:t>
            </a:r>
          </a:p>
          <a:p>
            <a:pPr marL="0" indent="0">
              <a:buNone/>
            </a:pPr>
            <a:r>
              <a:rPr lang="en-US" sz="3600" dirty="0">
                <a:solidFill>
                  <a:schemeClr val="bg1"/>
                </a:solidFill>
                <a:latin typeface="TT Norms Medium" panose="02000803030000020003" pitchFamily="50" charset="0"/>
              </a:rPr>
              <a:t>You cannot recharge above 10k</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2. Method to buy data</a:t>
            </a:r>
          </a:p>
          <a:p>
            <a:pPr marL="0" indent="0">
              <a:buNone/>
            </a:pPr>
            <a:r>
              <a:rPr lang="en-US" sz="3600" dirty="0">
                <a:solidFill>
                  <a:schemeClr val="bg1"/>
                </a:solidFill>
                <a:latin typeface="TT Norms Medium" panose="02000803030000020003" pitchFamily="50" charset="0"/>
              </a:rPr>
              <a:t>You cannot buy data more than the amount you have in your account </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3. Method to borrow airtime</a:t>
            </a:r>
          </a:p>
          <a:p>
            <a:pPr marL="0" indent="0">
              <a:buNone/>
            </a:pPr>
            <a:r>
              <a:rPr lang="en-US" sz="3600" dirty="0">
                <a:solidFill>
                  <a:schemeClr val="bg1"/>
                </a:solidFill>
                <a:latin typeface="TT Norms Medium" panose="02000803030000020003" pitchFamily="50" charset="0"/>
              </a:rPr>
              <a:t>If account balance is not empty you cannot borrow</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4. Method to transfer airtime to friend</a:t>
            </a:r>
          </a:p>
          <a:p>
            <a:pPr marL="0" indent="0">
              <a:buNone/>
            </a:pPr>
            <a:r>
              <a:rPr lang="en-US" sz="3600" dirty="0">
                <a:solidFill>
                  <a:schemeClr val="bg1"/>
                </a:solidFill>
                <a:latin typeface="TT Norms Medium" panose="02000803030000020003" pitchFamily="50" charset="0"/>
              </a:rPr>
              <a:t>You cannot transfer above what you have in your account</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5. Method to check if airtime balance is below 20naira</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Create a unit test for all the methods and ensure they are all working. </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BEST OF LUCK</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36258209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Refer to video for explanation and 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Working with files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552891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9865596" cy="4422926"/>
          </a:xfrm>
        </p:spPr>
        <p:txBody>
          <a:bodyPr>
            <a:normAutofit/>
          </a:bodyPr>
          <a:lstStyle/>
          <a:p>
            <a:r>
              <a:rPr lang="en-US" sz="8000" dirty="0">
                <a:solidFill>
                  <a:srgbClr val="00B0F0"/>
                </a:solidFill>
                <a:latin typeface="Cameliya" panose="02000500000000000000" pitchFamily="2" charset="0"/>
              </a:rPr>
              <a:t>Working with </a:t>
            </a:r>
            <a:r>
              <a:rPr lang="en-US" sz="8000" dirty="0" err="1">
                <a:solidFill>
                  <a:srgbClr val="00B0F0"/>
                </a:solidFill>
                <a:latin typeface="Cameliya" panose="02000500000000000000" pitchFamily="2" charset="0"/>
              </a:rPr>
              <a:t>files</a:t>
            </a:r>
            <a:r>
              <a:rPr lang="en-US" sz="8000" dirty="0" err="1">
                <a:solidFill>
                  <a:srgbClr val="FFC000"/>
                </a:solidFill>
                <a:latin typeface="Cameliya" panose="02000500000000000000" pitchFamily="2" charset="0"/>
              </a:rPr>
              <a:t>Test</a:t>
            </a:r>
            <a:endParaRPr lang="en-LC" sz="80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1391992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fontScale="90000"/>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File</a:t>
            </a:r>
            <a:br>
              <a:rPr lang="en-US" sz="8000" dirty="0">
                <a:solidFill>
                  <a:srgbClr val="FFC000"/>
                </a:solidFill>
                <a:latin typeface="Cameliya" panose="02000500000000000000" pitchFamily="2" charset="0"/>
              </a:rPr>
            </a:br>
            <a:r>
              <a:rPr lang="en-US" sz="8000" dirty="0">
                <a:solidFill>
                  <a:srgbClr val="FFC000"/>
                </a:solidFill>
                <a:latin typeface="Cameliya" panose="02000500000000000000" pitchFamily="2" charset="0"/>
              </a:rPr>
              <a:t>Mover App</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629174"/>
            <a:ext cx="6224274" cy="5922628"/>
          </a:xfrm>
        </p:spPr>
        <p:txBody>
          <a:bodyPr>
            <a:normAutofit fontScale="47500" lnSpcReduction="20000"/>
          </a:bodyPr>
          <a:lstStyle/>
          <a:p>
            <a:pPr marL="0" indent="0">
              <a:buNone/>
            </a:pPr>
            <a:r>
              <a:rPr lang="en-US" sz="3600" dirty="0">
                <a:solidFill>
                  <a:schemeClr val="bg1"/>
                </a:solidFill>
                <a:latin typeface="TT Norms Medium" panose="02000803030000020003" pitchFamily="50" charset="0"/>
              </a:rPr>
              <a:t>Write a program to move all images in your Downloads folder to an Images subfolder within the Downloads folder.</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Hint: To get the full path of your Downloads folder go to Local Disk, Users, Students, Downloads. Copy the path from the path tab above.</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REQUIRED:</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1. Upon running your app, Images subfolder should be automatically created if it does not exist.</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2. If no image file exists in the Downloads folder, prompt the user with associated message.</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3. If an image in the Downloads folder has same name with an image in the Images folder an exception error is thrown thereby causing the app to crash. Handle this exception with the appropriate block to prevent the app from crashing when such condition of similarity in name is present.</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BEST OF LUCK!!</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88416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92500" lnSpcReduction="10000"/>
          </a:bodyPr>
          <a:lstStyle/>
          <a:p>
            <a:pPr marL="0" indent="0">
              <a:buNone/>
            </a:pPr>
            <a:r>
              <a:rPr lang="en-US" dirty="0">
                <a:solidFill>
                  <a:schemeClr val="bg1"/>
                </a:solidFill>
                <a:latin typeface="TT Norms Medium" panose="02000803030000020003" pitchFamily="50" charset="0"/>
              </a:rPr>
              <a:t>In the previous slide, we created a C# file called </a:t>
            </a:r>
            <a:r>
              <a:rPr lang="en-US" dirty="0" err="1">
                <a:solidFill>
                  <a:schemeClr val="bg1"/>
                </a:solidFill>
                <a:latin typeface="TT Norms Medium" panose="02000803030000020003" pitchFamily="50" charset="0"/>
              </a:rPr>
              <a:t>Program.cs</a:t>
            </a:r>
            <a:r>
              <a:rPr lang="en-US" dirty="0">
                <a:solidFill>
                  <a:schemeClr val="bg1"/>
                </a:solidFill>
                <a:latin typeface="TT Norms Medium" panose="02000803030000020003" pitchFamily="50" charset="0"/>
              </a:rPr>
              <a:t>, and we used the following code to print "Hello World" to the screen:</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("Hello World!");</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Console is a class of the System namespace, which has a WriteLine() method that is used to output/print text. In our example it will output "Hello World!".</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Note: Every C# statement ends with a semicolon (;)</a:t>
            </a:r>
          </a:p>
          <a:p>
            <a:pPr marL="0" indent="0">
              <a:buNone/>
            </a:pPr>
            <a:r>
              <a:rPr lang="en-US" dirty="0">
                <a:solidFill>
                  <a:schemeClr val="bg1"/>
                </a:solidFill>
                <a:latin typeface="TT Norms Medium" panose="02000803030000020003" pitchFamily="50" charset="0"/>
              </a:rPr>
              <a:t>Note: C# is case-sensitive: "</a:t>
            </a:r>
            <a:r>
              <a:rPr lang="en-US" dirty="0" err="1">
                <a:solidFill>
                  <a:schemeClr val="bg1"/>
                </a:solidFill>
                <a:latin typeface="TT Norms Medium" panose="02000803030000020003" pitchFamily="50" charset="0"/>
              </a:rPr>
              <a:t>MyClass</a:t>
            </a:r>
            <a:r>
              <a:rPr lang="en-US" dirty="0">
                <a:solidFill>
                  <a:schemeClr val="bg1"/>
                </a:solidFill>
                <a:latin typeface="TT Norms Medium" panose="02000803030000020003" pitchFamily="50" charset="0"/>
              </a:rPr>
              <a:t>" and "</a:t>
            </a:r>
            <a:r>
              <a:rPr lang="en-US" dirty="0" err="1">
                <a:solidFill>
                  <a:schemeClr val="bg1"/>
                </a:solidFill>
                <a:latin typeface="TT Norms Medium" panose="02000803030000020003" pitchFamily="50" charset="0"/>
              </a:rPr>
              <a:t>myclass</a:t>
            </a:r>
            <a:r>
              <a:rPr lang="en-US" dirty="0">
                <a:solidFill>
                  <a:schemeClr val="bg1"/>
                </a:solidFill>
                <a:latin typeface="TT Norms Medium" panose="02000803030000020003" pitchFamily="50" charset="0"/>
              </a:rPr>
              <a:t>" has different meaning</a:t>
            </a:r>
          </a:p>
          <a:p>
            <a:pPr marL="0" indent="0">
              <a:buNone/>
            </a:pPr>
            <a:r>
              <a:rPr lang="en-US" dirty="0">
                <a:solidFill>
                  <a:schemeClr val="bg1"/>
                </a:solidFill>
                <a:latin typeface="TT Norms Medium" panose="02000803030000020003" pitchFamily="50" charset="0"/>
              </a:rPr>
              <a:t>Note: </a:t>
            </a:r>
            <a:r>
              <a:rPr lang="en-US" dirty="0" err="1">
                <a:solidFill>
                  <a:srgbClr val="FFC000"/>
                </a:solidFill>
                <a:latin typeface="TT Norms Medium" panose="02000803030000020003" pitchFamily="50" charset="0"/>
              </a:rPr>
              <a:t>Console.ReadLine</a:t>
            </a:r>
            <a:r>
              <a:rPr lang="en-US" dirty="0">
                <a:solidFill>
                  <a:srgbClr val="FFC000"/>
                </a:solidFill>
                <a:latin typeface="TT Norms Medium" panose="02000803030000020003" pitchFamily="50" charset="0"/>
              </a:rPr>
              <a:t>();</a:t>
            </a:r>
            <a:r>
              <a:rPr lang="en-US" dirty="0">
                <a:solidFill>
                  <a:schemeClr val="bg1"/>
                </a:solidFill>
                <a:latin typeface="TT Norms Medium" panose="02000803030000020003" pitchFamily="50" charset="0"/>
              </a:rPr>
              <a:t> code is added to keep the console opened when a code is run;</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 Syntax</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2730735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Autofit/>
          </a:bodyPr>
          <a:lstStyle/>
          <a:p>
            <a:r>
              <a:rPr lang="en-US" sz="5400" dirty="0">
                <a:solidFill>
                  <a:srgbClr val="00B0F0"/>
                </a:solidFill>
                <a:latin typeface="Cameliya" panose="02000500000000000000" pitchFamily="2" charset="0"/>
              </a:rPr>
              <a:t>Project : </a:t>
            </a:r>
            <a:r>
              <a:rPr lang="en-US" sz="5400" dirty="0">
                <a:solidFill>
                  <a:srgbClr val="FFC000"/>
                </a:solidFill>
                <a:latin typeface="Cameliya" panose="02000500000000000000" pitchFamily="2" charset="0"/>
              </a:rPr>
              <a:t>Refactored</a:t>
            </a:r>
            <a:br>
              <a:rPr lang="en-US" sz="5400" dirty="0">
                <a:solidFill>
                  <a:srgbClr val="FFC000"/>
                </a:solidFill>
                <a:latin typeface="Cameliya" panose="02000500000000000000" pitchFamily="2" charset="0"/>
              </a:rPr>
            </a:br>
            <a:r>
              <a:rPr lang="en-US" sz="5400" dirty="0">
                <a:solidFill>
                  <a:srgbClr val="FFC000"/>
                </a:solidFill>
                <a:latin typeface="Cameliya" panose="02000500000000000000" pitchFamily="2" charset="0"/>
              </a:rPr>
              <a:t>Phone Book</a:t>
            </a:r>
            <a:br>
              <a:rPr lang="en-US" sz="5400" dirty="0">
                <a:solidFill>
                  <a:srgbClr val="FFC000"/>
                </a:solidFill>
                <a:latin typeface="Cameliya" panose="02000500000000000000" pitchFamily="2" charset="0"/>
              </a:rPr>
            </a:br>
            <a:r>
              <a:rPr lang="en-US" sz="5400" dirty="0">
                <a:solidFill>
                  <a:srgbClr val="FFC000"/>
                </a:solidFill>
                <a:latin typeface="Cameliya" panose="02000500000000000000" pitchFamily="2" charset="0"/>
              </a:rPr>
              <a:t>App</a:t>
            </a:r>
            <a:endParaRPr lang="en-LC" sz="54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629174"/>
            <a:ext cx="6224274" cy="5922628"/>
          </a:xfrm>
        </p:spPr>
        <p:txBody>
          <a:bodyPr>
            <a:normAutofit fontScale="92500"/>
          </a:bodyPr>
          <a:lstStyle/>
          <a:p>
            <a:pPr marL="0" indent="0">
              <a:buNone/>
            </a:pPr>
            <a:r>
              <a:rPr lang="en-US" sz="3600" dirty="0">
                <a:solidFill>
                  <a:schemeClr val="bg1"/>
                </a:solidFill>
                <a:latin typeface="TT Norms Medium" panose="02000803030000020003" pitchFamily="50" charset="0"/>
              </a:rPr>
              <a:t>Refactor your Phone Book Application to make use to methods – the logic of adding, viewing, updating and deleting should be in a method in a different class and then called in the program class.</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Create a functionality to store your contact info in a text file rather than a dictionary.</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1491975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4203762" cy="4136509"/>
          </a:xfrm>
        </p:spPr>
        <p:txBody>
          <a:bodyPr>
            <a:normAutofit/>
          </a:bodyPr>
          <a:lstStyle/>
          <a:p>
            <a:pPr marL="0" indent="0">
              <a:buNone/>
            </a:pPr>
            <a:r>
              <a:rPr lang="en-US" dirty="0">
                <a:solidFill>
                  <a:schemeClr val="bg1"/>
                </a:solidFill>
                <a:latin typeface="TT Norms Medium" panose="02000803030000020003" pitchFamily="50" charset="0"/>
              </a:rPr>
              <a:t>Characteristics of a complex class is a class that has a property of a Class, List, Dictionary, Collection etc.</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Complex Classes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12797657-CABA-A5E3-CAE9-7F1846C7E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877" y="1134962"/>
            <a:ext cx="6535843" cy="5041052"/>
          </a:xfrm>
          <a:prstGeom prst="rect">
            <a:avLst/>
          </a:prstGeom>
        </p:spPr>
      </p:pic>
    </p:spTree>
    <p:extLst>
      <p:ext uri="{BB962C8B-B14F-4D97-AF65-F5344CB8AC3E}">
        <p14:creationId xmlns:p14="http://schemas.microsoft.com/office/powerpoint/2010/main" val="35985790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Autofit/>
          </a:bodyPr>
          <a:lstStyle/>
          <a:p>
            <a:r>
              <a:rPr lang="en-US" sz="6000" dirty="0">
                <a:solidFill>
                  <a:srgbClr val="00B0F0"/>
                </a:solidFill>
                <a:latin typeface="Cameliya" panose="02000500000000000000" pitchFamily="2" charset="0"/>
              </a:rPr>
              <a:t>Project : </a:t>
            </a:r>
            <a:r>
              <a:rPr lang="en-US" sz="6000" dirty="0">
                <a:solidFill>
                  <a:srgbClr val="FFC000"/>
                </a:solidFill>
                <a:latin typeface="Cameliya" panose="02000500000000000000" pitchFamily="2" charset="0"/>
              </a:rPr>
              <a:t>Airline</a:t>
            </a:r>
            <a:br>
              <a:rPr lang="en-US" sz="6000" dirty="0">
                <a:solidFill>
                  <a:srgbClr val="FFC000"/>
                </a:solidFill>
                <a:latin typeface="Cameliya" panose="02000500000000000000" pitchFamily="2" charset="0"/>
              </a:rPr>
            </a:br>
            <a:r>
              <a:rPr lang="en-US" sz="6000" dirty="0">
                <a:solidFill>
                  <a:srgbClr val="FFC000"/>
                </a:solidFill>
                <a:latin typeface="Cameliya" panose="02000500000000000000" pitchFamily="2" charset="0"/>
              </a:rPr>
              <a:t>Reservation</a:t>
            </a:r>
            <a:br>
              <a:rPr lang="en-US" sz="6000" dirty="0">
                <a:solidFill>
                  <a:srgbClr val="FFC000"/>
                </a:solidFill>
                <a:latin typeface="Cameliya" panose="02000500000000000000" pitchFamily="2" charset="0"/>
              </a:rPr>
            </a:br>
            <a:r>
              <a:rPr lang="en-US" sz="6000" dirty="0">
                <a:solidFill>
                  <a:srgbClr val="FFC000"/>
                </a:solidFill>
                <a:latin typeface="Cameliya" panose="02000500000000000000" pitchFamily="2" charset="0"/>
              </a:rPr>
              <a:t>System</a:t>
            </a:r>
            <a:endParaRPr lang="en-LC" sz="6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629174"/>
            <a:ext cx="6224274" cy="5922628"/>
          </a:xfrm>
        </p:spPr>
        <p:txBody>
          <a:bodyPr>
            <a:normAutofit fontScale="70000" lnSpcReduction="20000"/>
          </a:bodyPr>
          <a:lstStyle/>
          <a:p>
            <a:pPr marL="0" indent="0">
              <a:buNone/>
            </a:pPr>
            <a:r>
              <a:rPr lang="en-US" sz="3600" dirty="0">
                <a:solidFill>
                  <a:schemeClr val="bg1"/>
                </a:solidFill>
                <a:latin typeface="TT Norms Medium" panose="02000803030000020003" pitchFamily="50" charset="0"/>
              </a:rPr>
              <a:t>AIRLINE RESERVATION SYSTEM PROJECT</a:t>
            </a:r>
          </a:p>
          <a:p>
            <a:pPr marL="0" indent="0">
              <a:buNone/>
            </a:pPr>
            <a:r>
              <a:rPr lang="en-US" sz="3600" dirty="0">
                <a:solidFill>
                  <a:schemeClr val="bg1"/>
                </a:solidFill>
                <a:latin typeface="TT Norms Medium" panose="02000803030000020003" pitchFamily="50" charset="0"/>
              </a:rPr>
              <a:t>Create an app that does the following</a:t>
            </a:r>
          </a:p>
          <a:p>
            <a:pPr marL="0" indent="0">
              <a:buNone/>
            </a:pPr>
            <a:r>
              <a:rPr lang="en-US" sz="3600" dirty="0">
                <a:solidFill>
                  <a:schemeClr val="bg1"/>
                </a:solidFill>
                <a:latin typeface="TT Norms Medium" panose="02000803030000020003" pitchFamily="50" charset="0"/>
              </a:rPr>
              <a:t>1. Have an object list of Planes</a:t>
            </a:r>
          </a:p>
          <a:p>
            <a:pPr marL="0" indent="0">
              <a:buNone/>
            </a:pPr>
            <a:r>
              <a:rPr lang="en-US" sz="3600" dirty="0">
                <a:solidFill>
                  <a:schemeClr val="bg1"/>
                </a:solidFill>
                <a:latin typeface="TT Norms Medium" panose="02000803030000020003" pitchFamily="50" charset="0"/>
              </a:rPr>
              <a:t>2. Register a passengers</a:t>
            </a:r>
          </a:p>
          <a:p>
            <a:pPr marL="0" indent="0">
              <a:buNone/>
            </a:pPr>
            <a:r>
              <a:rPr lang="en-US" sz="3600" dirty="0">
                <a:solidFill>
                  <a:schemeClr val="bg1"/>
                </a:solidFill>
                <a:latin typeface="TT Norms Medium" panose="02000803030000020003" pitchFamily="50" charset="0"/>
              </a:rPr>
              <a:t>3. Add a flight</a:t>
            </a:r>
          </a:p>
          <a:p>
            <a:pPr marL="0" indent="0">
              <a:buNone/>
            </a:pPr>
            <a:r>
              <a:rPr lang="en-US" sz="3600" dirty="0">
                <a:solidFill>
                  <a:schemeClr val="bg1"/>
                </a:solidFill>
                <a:latin typeface="TT Norms Medium" panose="02000803030000020003" pitchFamily="50" charset="0"/>
              </a:rPr>
              <a:t>4. Add a passenger to a flight</a:t>
            </a:r>
          </a:p>
          <a:p>
            <a:pPr marL="0" indent="0">
              <a:buNone/>
            </a:pPr>
            <a:r>
              <a:rPr lang="en-US" sz="3600" dirty="0">
                <a:solidFill>
                  <a:schemeClr val="bg1"/>
                </a:solidFill>
                <a:latin typeface="TT Norms Medium" panose="02000803030000020003" pitchFamily="50" charset="0"/>
              </a:rPr>
              <a:t>5. View a flight detail and display list of all passengers on that flight</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CLASSES TO HAVE:</a:t>
            </a:r>
          </a:p>
          <a:p>
            <a:pPr marL="0" indent="0">
              <a:buNone/>
            </a:pPr>
            <a:r>
              <a:rPr lang="en-US" sz="3600" dirty="0">
                <a:solidFill>
                  <a:schemeClr val="bg1"/>
                </a:solidFill>
                <a:latin typeface="TT Norms Medium" panose="02000803030000020003" pitchFamily="50" charset="0"/>
              </a:rPr>
              <a:t>- Plane (Name, Aircraft No., No of seats)</a:t>
            </a:r>
          </a:p>
          <a:p>
            <a:pPr marL="0" indent="0">
              <a:buNone/>
            </a:pPr>
            <a:r>
              <a:rPr lang="en-US" sz="3600" dirty="0">
                <a:solidFill>
                  <a:schemeClr val="bg1"/>
                </a:solidFill>
                <a:latin typeface="TT Norms Medium" panose="02000803030000020003" pitchFamily="50" charset="0"/>
              </a:rPr>
              <a:t>- Passenger (First Name, Surname, Passport No.)</a:t>
            </a:r>
          </a:p>
          <a:p>
            <a:pPr marL="0" indent="0">
              <a:buNone/>
            </a:pPr>
            <a:r>
              <a:rPr lang="en-US" sz="3600" dirty="0">
                <a:solidFill>
                  <a:schemeClr val="bg1"/>
                </a:solidFill>
                <a:latin typeface="TT Norms Medium" panose="02000803030000020003" pitchFamily="50" charset="0"/>
              </a:rPr>
              <a:t>- Flight (Flight No., Takeoff, Destination, Date of flight, List of passengers, Plane)</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4209709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Refer to code for 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Sharing data between classes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236842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Autofit/>
          </a:bodyPr>
          <a:lstStyle/>
          <a:p>
            <a:r>
              <a:rPr lang="en-US" sz="6000" dirty="0">
                <a:solidFill>
                  <a:srgbClr val="00B0F0"/>
                </a:solidFill>
                <a:latin typeface="Cameliya" panose="02000500000000000000" pitchFamily="2" charset="0"/>
              </a:rPr>
              <a:t>Project : </a:t>
            </a:r>
            <a:r>
              <a:rPr lang="en-US" sz="6000" dirty="0">
                <a:solidFill>
                  <a:srgbClr val="FFC000"/>
                </a:solidFill>
                <a:latin typeface="Cameliya" panose="02000500000000000000" pitchFamily="2" charset="0"/>
              </a:rPr>
              <a:t>Search</a:t>
            </a:r>
            <a:br>
              <a:rPr lang="en-US" sz="6000" dirty="0">
                <a:solidFill>
                  <a:srgbClr val="FFC000"/>
                </a:solidFill>
                <a:latin typeface="Cameliya" panose="02000500000000000000" pitchFamily="2" charset="0"/>
              </a:rPr>
            </a:br>
            <a:r>
              <a:rPr lang="en-US" sz="6000" dirty="0">
                <a:solidFill>
                  <a:srgbClr val="FFC000"/>
                </a:solidFill>
                <a:latin typeface="Cameliya" panose="02000500000000000000" pitchFamily="2" charset="0"/>
              </a:rPr>
              <a:t>Engine</a:t>
            </a:r>
            <a:endParaRPr lang="en-LC" sz="6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629174"/>
            <a:ext cx="6224274" cy="5922628"/>
          </a:xfrm>
        </p:spPr>
        <p:txBody>
          <a:bodyPr>
            <a:normAutofit/>
          </a:bodyPr>
          <a:lstStyle/>
          <a:p>
            <a:pPr marL="0" indent="0">
              <a:buNone/>
            </a:pPr>
            <a:r>
              <a:rPr lang="en-US" sz="3600" dirty="0">
                <a:solidFill>
                  <a:schemeClr val="bg1"/>
                </a:solidFill>
                <a:latin typeface="TT Norms Medium" panose="02000803030000020003" pitchFamily="50" charset="0"/>
              </a:rPr>
              <a:t>…</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8366745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Refer to video for explanation and 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Entity Framework</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8989349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Autofit/>
          </a:bodyPr>
          <a:lstStyle/>
          <a:p>
            <a:r>
              <a:rPr lang="en-US" sz="6000" dirty="0">
                <a:solidFill>
                  <a:srgbClr val="00B0F0"/>
                </a:solidFill>
                <a:latin typeface="Cameliya" panose="02000500000000000000" pitchFamily="2" charset="0"/>
              </a:rPr>
              <a:t>Project : </a:t>
            </a:r>
            <a:br>
              <a:rPr lang="en-US" sz="6000" dirty="0">
                <a:solidFill>
                  <a:srgbClr val="FFC000"/>
                </a:solidFill>
                <a:latin typeface="Cameliya" panose="02000500000000000000" pitchFamily="2" charset="0"/>
              </a:rPr>
            </a:br>
            <a:r>
              <a:rPr lang="en-US" sz="6000" dirty="0">
                <a:solidFill>
                  <a:srgbClr val="FFC000"/>
                </a:solidFill>
                <a:latin typeface="Cameliya" panose="02000500000000000000" pitchFamily="2" charset="0"/>
              </a:rPr>
              <a:t>Bank</a:t>
            </a:r>
            <a:br>
              <a:rPr lang="en-US" sz="6000" dirty="0">
                <a:solidFill>
                  <a:srgbClr val="FFC000"/>
                </a:solidFill>
                <a:latin typeface="Cameliya" panose="02000500000000000000" pitchFamily="2" charset="0"/>
              </a:rPr>
            </a:br>
            <a:r>
              <a:rPr lang="en-US" sz="6000" dirty="0">
                <a:solidFill>
                  <a:srgbClr val="FFC000"/>
                </a:solidFill>
                <a:latin typeface="Cameliya" panose="02000500000000000000" pitchFamily="2" charset="0"/>
              </a:rPr>
              <a:t>App</a:t>
            </a:r>
            <a:endParaRPr lang="en-LC" sz="6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629174"/>
            <a:ext cx="6224274" cy="5922628"/>
          </a:xfrm>
        </p:spPr>
        <p:txBody>
          <a:bodyPr>
            <a:normAutofit/>
          </a:bodyPr>
          <a:lstStyle/>
          <a:p>
            <a:pPr marL="0" indent="0">
              <a:buNone/>
            </a:pPr>
            <a:r>
              <a:rPr lang="en-US" sz="3600" dirty="0">
                <a:solidFill>
                  <a:schemeClr val="bg1"/>
                </a:solidFill>
                <a:latin typeface="TT Norms Medium" panose="02000803030000020003" pitchFamily="50" charset="0"/>
              </a:rPr>
              <a:t>…</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76716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a:bodyPr>
          <a:lstStyle/>
          <a:p>
            <a:pPr marL="0" indent="0">
              <a:buNone/>
            </a:pPr>
            <a:r>
              <a:rPr lang="en-US" dirty="0">
                <a:solidFill>
                  <a:schemeClr val="bg1"/>
                </a:solidFill>
                <a:latin typeface="TT Norms Medium" panose="02000803030000020003" pitchFamily="50" charset="0"/>
              </a:rPr>
              <a:t>To output values or print text in C#, you can use the WriteLine() method or the Write() method:</a:t>
            </a:r>
          </a:p>
          <a:p>
            <a:pPr marL="0" indent="0">
              <a:buNone/>
            </a:pPr>
            <a:endParaRPr lang="en-US" dirty="0">
              <a:solidFill>
                <a:srgbClr val="FFC000"/>
              </a:solidFill>
              <a:latin typeface="TT Norms Medium" panose="02000803030000020003" pitchFamily="50" charset="0"/>
            </a:endParaRP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("Hello World!");</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You can also output numbers, and perform mathematical calculations:</a:t>
            </a:r>
          </a:p>
          <a:p>
            <a:pPr marL="0" indent="0">
              <a:buNone/>
            </a:pPr>
            <a:endParaRPr lang="en-US" dirty="0">
              <a:solidFill>
                <a:schemeClr val="bg1"/>
              </a:solidFill>
              <a:latin typeface="TT Norms Medium" panose="02000803030000020003" pitchFamily="50" charset="0"/>
            </a:endParaRP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(3 + 3);</a:t>
            </a:r>
            <a:endParaRPr lang="en-LC"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 Output</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231000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92500" lnSpcReduction="20000"/>
          </a:bodyPr>
          <a:lstStyle/>
          <a:p>
            <a:pPr marL="0" indent="0">
              <a:buNone/>
            </a:pPr>
            <a:r>
              <a:rPr lang="en-US" dirty="0">
                <a:solidFill>
                  <a:schemeClr val="bg1"/>
                </a:solidFill>
                <a:latin typeface="TT Norms Medium" panose="02000803030000020003" pitchFamily="50" charset="0"/>
              </a:rPr>
              <a:t>Comments can be used to explain C# code, and to make it more readable. It can also be used to prevent execution when testing alternative code.</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Single-line Comments:</a:t>
            </a:r>
          </a:p>
          <a:p>
            <a:pPr marL="0" indent="0">
              <a:buNone/>
            </a:pPr>
            <a:r>
              <a:rPr lang="en-US" dirty="0">
                <a:solidFill>
                  <a:schemeClr val="bg1"/>
                </a:solidFill>
                <a:latin typeface="TT Norms Medium" panose="02000803030000020003" pitchFamily="50" charset="0"/>
              </a:rPr>
              <a:t>Single-line comments start with two forward slashes (</a:t>
            </a:r>
            <a:r>
              <a:rPr lang="en-US" dirty="0">
                <a:solidFill>
                  <a:srgbClr val="FFC000"/>
                </a:solidFill>
                <a:latin typeface="TT Norms Medium" panose="02000803030000020003" pitchFamily="50" charset="0"/>
              </a:rPr>
              <a:t>//</a:t>
            </a:r>
            <a:r>
              <a:rPr lang="en-US" dirty="0">
                <a:solidFill>
                  <a:schemeClr val="bg1"/>
                </a:solidFill>
                <a:latin typeface="TT Norms Medium" panose="02000803030000020003" pitchFamily="50" charset="0"/>
              </a:rPr>
              <a:t>).</a:t>
            </a:r>
          </a:p>
          <a:p>
            <a:pPr marL="0" indent="0">
              <a:buNone/>
            </a:pPr>
            <a:r>
              <a:rPr lang="en-US" dirty="0">
                <a:solidFill>
                  <a:schemeClr val="bg1"/>
                </a:solidFill>
                <a:latin typeface="TT Norms Medium" panose="02000803030000020003" pitchFamily="50" charset="0"/>
              </a:rPr>
              <a:t>Any text between </a:t>
            </a:r>
            <a:r>
              <a:rPr lang="en-US" dirty="0">
                <a:solidFill>
                  <a:srgbClr val="FFC000"/>
                </a:solidFill>
                <a:latin typeface="TT Norms Medium" panose="02000803030000020003" pitchFamily="50" charset="0"/>
              </a:rPr>
              <a:t>//</a:t>
            </a:r>
            <a:r>
              <a:rPr lang="en-US" dirty="0">
                <a:solidFill>
                  <a:schemeClr val="bg1"/>
                </a:solidFill>
                <a:latin typeface="TT Norms Medium" panose="02000803030000020003" pitchFamily="50" charset="0"/>
              </a:rPr>
              <a:t> and the end of the line is ignored by C# (will not be executed).</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This example uses a single-line comment before a line of code:</a:t>
            </a:r>
          </a:p>
          <a:p>
            <a:pPr marL="0" indent="0">
              <a:buNone/>
            </a:pPr>
            <a:endParaRPr lang="en-US" dirty="0">
              <a:solidFill>
                <a:schemeClr val="tx1">
                  <a:lumMod val="50000"/>
                  <a:lumOff val="50000"/>
                </a:schemeClr>
              </a:solidFill>
              <a:latin typeface="TT Norms Medium" panose="02000803030000020003" pitchFamily="50" charset="0"/>
            </a:endParaRPr>
          </a:p>
          <a:p>
            <a:pPr marL="0" indent="0">
              <a:buNone/>
            </a:pPr>
            <a:r>
              <a:rPr lang="en-US" dirty="0">
                <a:solidFill>
                  <a:schemeClr val="tx1">
                    <a:lumMod val="50000"/>
                    <a:lumOff val="50000"/>
                  </a:schemeClr>
                </a:solidFill>
                <a:latin typeface="TT Norms Medium" panose="02000803030000020003" pitchFamily="50" charset="0"/>
              </a:rPr>
              <a:t>// This is a comment</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("Hello World!");</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("Hello World!");  </a:t>
            </a:r>
            <a:r>
              <a:rPr lang="en-US" dirty="0">
                <a:solidFill>
                  <a:schemeClr val="tx1">
                    <a:lumMod val="50000"/>
                    <a:lumOff val="50000"/>
                  </a:schemeClr>
                </a:solidFill>
                <a:latin typeface="TT Norms Medium" panose="02000803030000020003" pitchFamily="50" charset="0"/>
              </a:rPr>
              <a:t>// This is a comment</a:t>
            </a:r>
          </a:p>
          <a:p>
            <a:pPr marL="0" indent="0">
              <a:buNone/>
            </a:pP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 Comments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88115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lstStyle/>
          <a:p>
            <a:pPr marL="0" indent="0">
              <a:buNone/>
            </a:pPr>
            <a:r>
              <a:rPr lang="en-US" dirty="0">
                <a:solidFill>
                  <a:srgbClr val="00B0F0"/>
                </a:solidFill>
                <a:latin typeface="TT Norms Medium" panose="02000803030000020003" pitchFamily="50" charset="0"/>
              </a:rPr>
              <a:t>C# Multi-line Comments</a:t>
            </a:r>
          </a:p>
          <a:p>
            <a:pPr marL="0" indent="0">
              <a:buNone/>
            </a:pPr>
            <a:r>
              <a:rPr lang="en-US" dirty="0">
                <a:solidFill>
                  <a:schemeClr val="bg1"/>
                </a:solidFill>
                <a:latin typeface="TT Norms Medium" panose="02000803030000020003" pitchFamily="50" charset="0"/>
              </a:rPr>
              <a:t>Multi-line comments start with /* and ends with */.</a:t>
            </a:r>
          </a:p>
          <a:p>
            <a:pPr marL="0" indent="0">
              <a:buNone/>
            </a:pPr>
            <a:r>
              <a:rPr lang="en-US" dirty="0">
                <a:solidFill>
                  <a:schemeClr val="bg1"/>
                </a:solidFill>
                <a:latin typeface="TT Norms Medium" panose="02000803030000020003" pitchFamily="50" charset="0"/>
              </a:rPr>
              <a:t>Any text between /* and */ will be ignored by C#.</a:t>
            </a:r>
          </a:p>
          <a:p>
            <a:pPr marL="0" indent="0">
              <a:buNone/>
            </a:pPr>
            <a:r>
              <a:rPr lang="en-US" dirty="0">
                <a:solidFill>
                  <a:schemeClr val="bg1"/>
                </a:solidFill>
                <a:latin typeface="TT Norms Medium" panose="02000803030000020003" pitchFamily="50" charset="0"/>
              </a:rPr>
              <a:t>This example uses a multi-line comment (a comment block) to explain the code:</a:t>
            </a:r>
          </a:p>
          <a:p>
            <a:pPr marL="0" indent="0">
              <a:buNone/>
            </a:pPr>
            <a:endParaRPr lang="en-US" dirty="0">
              <a:solidFill>
                <a:schemeClr val="tx1">
                  <a:lumMod val="50000"/>
                  <a:lumOff val="50000"/>
                </a:schemeClr>
              </a:solidFill>
              <a:latin typeface="TT Norms Medium" panose="02000803030000020003" pitchFamily="50" charset="0"/>
            </a:endParaRPr>
          </a:p>
          <a:p>
            <a:pPr marL="0" indent="0">
              <a:buNone/>
            </a:pPr>
            <a:r>
              <a:rPr lang="en-US" dirty="0">
                <a:solidFill>
                  <a:schemeClr val="tx1">
                    <a:lumMod val="50000"/>
                    <a:lumOff val="50000"/>
                  </a:schemeClr>
                </a:solidFill>
                <a:latin typeface="TT Norms Medium" panose="02000803030000020003" pitchFamily="50" charset="0"/>
              </a:rPr>
              <a:t>/* The code below will print the words Hello World</a:t>
            </a:r>
          </a:p>
          <a:p>
            <a:pPr marL="0" indent="0">
              <a:buNone/>
            </a:pPr>
            <a:r>
              <a:rPr lang="en-US" dirty="0">
                <a:solidFill>
                  <a:schemeClr val="tx1">
                    <a:lumMod val="50000"/>
                    <a:lumOff val="50000"/>
                  </a:schemeClr>
                </a:solidFill>
                <a:latin typeface="TT Norms Medium" panose="02000803030000020003" pitchFamily="50" charset="0"/>
              </a:rPr>
              <a:t>to the screen, and it is amazing */</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("Hello World!"); </a:t>
            </a:r>
            <a:endParaRPr lang="en-LC"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 Comments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6739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lnSpcReduction="10000"/>
          </a:bodyPr>
          <a:lstStyle/>
          <a:p>
            <a:pPr marL="0" indent="0">
              <a:buNone/>
            </a:pPr>
            <a:r>
              <a:rPr lang="en-US" dirty="0">
                <a:solidFill>
                  <a:schemeClr val="bg1"/>
                </a:solidFill>
                <a:latin typeface="TT Norms Medium" panose="02000803030000020003" pitchFamily="50" charset="0"/>
              </a:rPr>
              <a:t>Variables are containers for storing data values.</a:t>
            </a:r>
          </a:p>
          <a:p>
            <a:pPr marL="0" indent="0">
              <a:buNone/>
            </a:pPr>
            <a:r>
              <a:rPr lang="en-US" dirty="0">
                <a:solidFill>
                  <a:schemeClr val="bg1"/>
                </a:solidFill>
                <a:latin typeface="TT Norms Medium" panose="02000803030000020003" pitchFamily="50" charset="0"/>
              </a:rPr>
              <a:t>In C#, there are different types of variables (defined with different keywords), for example:</a:t>
            </a:r>
          </a:p>
          <a:p>
            <a:r>
              <a:rPr lang="en-US" dirty="0">
                <a:solidFill>
                  <a:schemeClr val="bg1"/>
                </a:solidFill>
                <a:latin typeface="TT Norms Medium" panose="02000803030000020003" pitchFamily="50" charset="0"/>
              </a:rPr>
              <a:t>int - stores integers (whole numbers), without decimals, such as 123 or -123</a:t>
            </a:r>
          </a:p>
          <a:p>
            <a:r>
              <a:rPr lang="en-US" dirty="0">
                <a:solidFill>
                  <a:schemeClr val="bg1"/>
                </a:solidFill>
                <a:latin typeface="TT Norms Medium" panose="02000803030000020003" pitchFamily="50" charset="0"/>
              </a:rPr>
              <a:t>double - stores floating point numbers, with decimals, such as 19.99 or -19.99</a:t>
            </a:r>
          </a:p>
          <a:p>
            <a:r>
              <a:rPr lang="en-US" dirty="0">
                <a:solidFill>
                  <a:schemeClr val="bg1"/>
                </a:solidFill>
                <a:latin typeface="TT Norms Medium" panose="02000803030000020003" pitchFamily="50" charset="0"/>
              </a:rPr>
              <a:t>char - stores single characters, such as 'a' or 'B'. Char values are surrounded by single quotes</a:t>
            </a:r>
          </a:p>
          <a:p>
            <a:r>
              <a:rPr lang="en-US" dirty="0">
                <a:solidFill>
                  <a:schemeClr val="bg1"/>
                </a:solidFill>
                <a:latin typeface="TT Norms Medium" panose="02000803030000020003" pitchFamily="50" charset="0"/>
              </a:rPr>
              <a:t>string - stores text, such as "Hello World". String values are surrounded by double quotes</a:t>
            </a:r>
          </a:p>
          <a:p>
            <a:r>
              <a:rPr lang="en-US" dirty="0">
                <a:solidFill>
                  <a:schemeClr val="bg1"/>
                </a:solidFill>
                <a:latin typeface="TT Norms Medium" panose="02000803030000020003" pitchFamily="50" charset="0"/>
              </a:rPr>
              <a:t>bool - stores values with two states: true or false</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Variables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27915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77500" lnSpcReduction="20000"/>
          </a:bodyPr>
          <a:lstStyle/>
          <a:p>
            <a:pPr marL="0" indent="0">
              <a:buNone/>
            </a:pPr>
            <a:r>
              <a:rPr lang="en-US" dirty="0" err="1">
                <a:solidFill>
                  <a:srgbClr val="00B0F0"/>
                </a:solidFill>
                <a:latin typeface="TT Norms Medium" panose="02000803030000020003" pitchFamily="50" charset="0"/>
              </a:rPr>
              <a:t>Declearing</a:t>
            </a:r>
            <a:r>
              <a:rPr lang="en-US" dirty="0">
                <a:solidFill>
                  <a:srgbClr val="00B0F0"/>
                </a:solidFill>
                <a:latin typeface="TT Norms Medium" panose="02000803030000020003" pitchFamily="50" charset="0"/>
              </a:rPr>
              <a:t> (Creating) variables</a:t>
            </a:r>
          </a:p>
          <a:p>
            <a:pPr marL="0" indent="0">
              <a:buNone/>
            </a:pPr>
            <a:r>
              <a:rPr lang="en-US" dirty="0">
                <a:solidFill>
                  <a:schemeClr val="bg1"/>
                </a:solidFill>
                <a:latin typeface="TT Norms Medium" panose="02000803030000020003" pitchFamily="50" charset="0"/>
              </a:rPr>
              <a:t>To create a variable, you must specify the type and assign it a value:</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Syntax:</a:t>
            </a:r>
          </a:p>
          <a:p>
            <a:pPr marL="0" indent="0">
              <a:buNone/>
            </a:pPr>
            <a:r>
              <a:rPr lang="en-US" dirty="0">
                <a:solidFill>
                  <a:srgbClr val="FFC000"/>
                </a:solidFill>
                <a:latin typeface="TT Norms Medium" panose="02000803030000020003" pitchFamily="50" charset="0"/>
              </a:rPr>
              <a:t>type </a:t>
            </a:r>
            <a:r>
              <a:rPr lang="en-US" dirty="0" err="1">
                <a:solidFill>
                  <a:srgbClr val="FFC000"/>
                </a:solidFill>
                <a:latin typeface="TT Norms Medium" panose="02000803030000020003" pitchFamily="50" charset="0"/>
              </a:rPr>
              <a:t>variableName</a:t>
            </a:r>
            <a:r>
              <a:rPr lang="en-US" dirty="0">
                <a:solidFill>
                  <a:srgbClr val="FFC000"/>
                </a:solidFill>
                <a:latin typeface="TT Norms Medium" panose="02000803030000020003" pitchFamily="50" charset="0"/>
              </a:rPr>
              <a:t> = value;</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Where </a:t>
            </a:r>
            <a:r>
              <a:rPr lang="en-US" dirty="0">
                <a:solidFill>
                  <a:srgbClr val="FFC000"/>
                </a:solidFill>
                <a:latin typeface="TT Norms Medium" panose="02000803030000020003" pitchFamily="50" charset="0"/>
              </a:rPr>
              <a:t>type</a:t>
            </a:r>
            <a:r>
              <a:rPr lang="en-US" dirty="0">
                <a:solidFill>
                  <a:schemeClr val="bg1"/>
                </a:solidFill>
                <a:latin typeface="TT Norms Medium" panose="02000803030000020003" pitchFamily="50" charset="0"/>
              </a:rPr>
              <a:t> is a C# type (such as int or string), and </a:t>
            </a:r>
            <a:r>
              <a:rPr lang="en-US" dirty="0" err="1">
                <a:solidFill>
                  <a:srgbClr val="FFC000"/>
                </a:solidFill>
                <a:latin typeface="TT Norms Medium" panose="02000803030000020003" pitchFamily="50" charset="0"/>
              </a:rPr>
              <a:t>variableName</a:t>
            </a:r>
            <a:r>
              <a:rPr lang="en-US" dirty="0">
                <a:solidFill>
                  <a:schemeClr val="bg1"/>
                </a:solidFill>
                <a:latin typeface="TT Norms Medium" panose="02000803030000020003" pitchFamily="50" charset="0"/>
              </a:rPr>
              <a:t> is the name of the variable (such as x or name). The equal sign is used to assign values to the variable.</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FFC000"/>
                </a:solidFill>
                <a:latin typeface="TT Norms Medium" panose="02000803030000020003" pitchFamily="50" charset="0"/>
              </a:rPr>
              <a:t>string name = "John";</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(name);</a:t>
            </a:r>
          </a:p>
          <a:p>
            <a:pPr marL="0" indent="0">
              <a:buNone/>
            </a:pPr>
            <a:endParaRPr lang="en-US" dirty="0">
              <a:solidFill>
                <a:srgbClr val="FFC000"/>
              </a:solidFill>
              <a:latin typeface="TT Norms Medium" panose="02000803030000020003" pitchFamily="50" charset="0"/>
            </a:endParaRPr>
          </a:p>
          <a:p>
            <a:pPr marL="0" indent="0">
              <a:buNone/>
            </a:pPr>
            <a:r>
              <a:rPr lang="nn-NO" dirty="0">
                <a:solidFill>
                  <a:srgbClr val="FFC000"/>
                </a:solidFill>
                <a:latin typeface="TT Norms Medium" panose="02000803030000020003" pitchFamily="50" charset="0"/>
              </a:rPr>
              <a:t>int myNum = 15;</a:t>
            </a:r>
          </a:p>
          <a:p>
            <a:pPr marL="0" indent="0">
              <a:buNone/>
            </a:pPr>
            <a:r>
              <a:rPr lang="nn-NO" dirty="0">
                <a:solidFill>
                  <a:srgbClr val="FFC000"/>
                </a:solidFill>
                <a:latin typeface="TT Norms Medium" panose="02000803030000020003" pitchFamily="50" charset="0"/>
              </a:rPr>
              <a:t>Console.WriteLine(myNum);</a:t>
            </a:r>
            <a:endParaRPr lang="en-LC"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Variables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02138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92500" lnSpcReduction="20000"/>
          </a:bodyPr>
          <a:lstStyle/>
          <a:p>
            <a:pPr marL="0" indent="0">
              <a:buNone/>
            </a:pPr>
            <a:r>
              <a:rPr lang="en-US" dirty="0" err="1">
                <a:solidFill>
                  <a:srgbClr val="00B0F0"/>
                </a:solidFill>
                <a:latin typeface="TT Norms Medium" panose="02000803030000020003" pitchFamily="50" charset="0"/>
              </a:rPr>
              <a:t>Declear</a:t>
            </a:r>
            <a:r>
              <a:rPr lang="en-US" dirty="0">
                <a:solidFill>
                  <a:srgbClr val="00B0F0"/>
                </a:solidFill>
                <a:latin typeface="TT Norms Medium" panose="02000803030000020003" pitchFamily="50" charset="0"/>
              </a:rPr>
              <a:t> now, assign later</a:t>
            </a:r>
          </a:p>
          <a:p>
            <a:pPr marL="0" indent="0">
              <a:buNone/>
            </a:pPr>
            <a:r>
              <a:rPr lang="en-US" dirty="0">
                <a:solidFill>
                  <a:schemeClr val="bg1"/>
                </a:solidFill>
                <a:latin typeface="TT Norms Medium" panose="02000803030000020003" pitchFamily="50" charset="0"/>
              </a:rPr>
              <a:t>You can also declare a variable without assigning the value, and assign the value later:</a:t>
            </a:r>
          </a:p>
          <a:p>
            <a:pPr marL="0" indent="0">
              <a:buNone/>
            </a:pPr>
            <a:r>
              <a:rPr lang="nn-NO" dirty="0">
                <a:solidFill>
                  <a:srgbClr val="FFC000"/>
                </a:solidFill>
                <a:latin typeface="TT Norms Medium" panose="02000803030000020003" pitchFamily="50" charset="0"/>
              </a:rPr>
              <a:t>int myNum;</a:t>
            </a:r>
          </a:p>
          <a:p>
            <a:pPr marL="0" indent="0">
              <a:buNone/>
            </a:pPr>
            <a:r>
              <a:rPr lang="nn-NO" dirty="0">
                <a:solidFill>
                  <a:srgbClr val="FFC000"/>
                </a:solidFill>
                <a:latin typeface="TT Norms Medium" panose="02000803030000020003" pitchFamily="50" charset="0"/>
              </a:rPr>
              <a:t>myNum = 15;</a:t>
            </a:r>
          </a:p>
          <a:p>
            <a:pPr marL="0" indent="0">
              <a:buNone/>
            </a:pPr>
            <a:r>
              <a:rPr lang="nn-NO" dirty="0">
                <a:solidFill>
                  <a:srgbClr val="FFC000"/>
                </a:solidFill>
                <a:latin typeface="TT Norms Medium" panose="02000803030000020003" pitchFamily="50" charset="0"/>
              </a:rPr>
              <a:t>Console.WriteLine(myNum);</a:t>
            </a:r>
          </a:p>
          <a:p>
            <a:pPr marL="0" indent="0">
              <a:buNone/>
            </a:pPr>
            <a:endParaRPr lang="nn-NO" dirty="0">
              <a:solidFill>
                <a:srgbClr val="00B0F0"/>
              </a:solidFill>
              <a:latin typeface="TT Norms Medium" panose="02000803030000020003" pitchFamily="50" charset="0"/>
            </a:endParaRPr>
          </a:p>
          <a:p>
            <a:pPr marL="0" indent="0">
              <a:buNone/>
            </a:pPr>
            <a:r>
              <a:rPr lang="nn-NO" dirty="0">
                <a:solidFill>
                  <a:srgbClr val="00B0F0"/>
                </a:solidFill>
                <a:latin typeface="TT Norms Medium" panose="02000803030000020003" pitchFamily="50" charset="0"/>
              </a:rPr>
              <a:t>Overwriting an existing variable value</a:t>
            </a:r>
          </a:p>
          <a:p>
            <a:pPr marL="0" indent="0">
              <a:buNone/>
            </a:pPr>
            <a:r>
              <a:rPr lang="en-US" dirty="0">
                <a:solidFill>
                  <a:schemeClr val="bg1"/>
                </a:solidFill>
                <a:latin typeface="TT Norms Medium" panose="02000803030000020003" pitchFamily="50" charset="0"/>
              </a:rPr>
              <a:t>Note that if you assign a new value to an existing variable, it will overwrite the previous value:</a:t>
            </a:r>
          </a:p>
          <a:p>
            <a:pPr marL="0" indent="0">
              <a:buNone/>
            </a:pPr>
            <a:r>
              <a:rPr lang="en-US" dirty="0">
                <a:solidFill>
                  <a:srgbClr val="FFC000"/>
                </a:solidFill>
                <a:latin typeface="TT Norms Medium" panose="02000803030000020003" pitchFamily="50" charset="0"/>
              </a:rPr>
              <a:t>int </a:t>
            </a:r>
            <a:r>
              <a:rPr lang="en-US" dirty="0" err="1">
                <a:solidFill>
                  <a:srgbClr val="FFC000"/>
                </a:solidFill>
                <a:latin typeface="TT Norms Medium" panose="02000803030000020003" pitchFamily="50" charset="0"/>
              </a:rPr>
              <a:t>myNum</a:t>
            </a:r>
            <a:r>
              <a:rPr lang="en-US" dirty="0">
                <a:solidFill>
                  <a:srgbClr val="FFC000"/>
                </a:solidFill>
                <a:latin typeface="TT Norms Medium" panose="02000803030000020003" pitchFamily="50" charset="0"/>
              </a:rPr>
              <a:t> = 15;</a:t>
            </a:r>
          </a:p>
          <a:p>
            <a:pPr marL="0" indent="0">
              <a:buNone/>
            </a:pPr>
            <a:r>
              <a:rPr lang="en-US" dirty="0" err="1">
                <a:solidFill>
                  <a:srgbClr val="FFC000"/>
                </a:solidFill>
                <a:latin typeface="TT Norms Medium" panose="02000803030000020003" pitchFamily="50" charset="0"/>
              </a:rPr>
              <a:t>myNum</a:t>
            </a:r>
            <a:r>
              <a:rPr lang="en-US" dirty="0">
                <a:solidFill>
                  <a:srgbClr val="FFC000"/>
                </a:solidFill>
                <a:latin typeface="TT Norms Medium" panose="02000803030000020003" pitchFamily="50" charset="0"/>
              </a:rPr>
              <a:t> = 20; </a:t>
            </a:r>
            <a:r>
              <a:rPr lang="en-US" dirty="0">
                <a:solidFill>
                  <a:schemeClr val="tx1">
                    <a:lumMod val="50000"/>
                    <a:lumOff val="50000"/>
                  </a:schemeClr>
                </a:solidFill>
                <a:latin typeface="TT Norms Medium" panose="02000803030000020003" pitchFamily="50" charset="0"/>
              </a:rPr>
              <a:t>// </a:t>
            </a:r>
            <a:r>
              <a:rPr lang="en-US" dirty="0" err="1">
                <a:solidFill>
                  <a:schemeClr val="tx1">
                    <a:lumMod val="50000"/>
                    <a:lumOff val="50000"/>
                  </a:schemeClr>
                </a:solidFill>
                <a:latin typeface="TT Norms Medium" panose="02000803030000020003" pitchFamily="50" charset="0"/>
              </a:rPr>
              <a:t>myNum</a:t>
            </a:r>
            <a:r>
              <a:rPr lang="en-US" dirty="0">
                <a:solidFill>
                  <a:schemeClr val="tx1">
                    <a:lumMod val="50000"/>
                    <a:lumOff val="50000"/>
                  </a:schemeClr>
                </a:solidFill>
                <a:latin typeface="TT Norms Medium" panose="02000803030000020003" pitchFamily="50" charset="0"/>
              </a:rPr>
              <a:t> is now 20</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myNum</a:t>
            </a:r>
            <a:r>
              <a:rPr lang="en-US" dirty="0">
                <a:solidFill>
                  <a:srgbClr val="FFC000"/>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Outputs 20</a:t>
            </a:r>
            <a:endParaRPr lang="en-LC"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Variables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57178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8000" dirty="0">
                <a:solidFill>
                  <a:srgbClr val="00B0F0"/>
                </a:solidFill>
                <a:latin typeface="Cameliya" panose="02000500000000000000" pitchFamily="2" charset="0"/>
              </a:rPr>
              <a:t>Class </a:t>
            </a:r>
            <a:r>
              <a:rPr lang="en-US" sz="8000" dirty="0">
                <a:solidFill>
                  <a:srgbClr val="FFC000"/>
                </a:solidFill>
                <a:latin typeface="Cameliya" panose="02000500000000000000" pitchFamily="2" charset="0"/>
              </a:rPr>
              <a:t>Work</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1501126"/>
            <a:ext cx="6224274" cy="4488131"/>
          </a:xfrm>
        </p:spPr>
        <p:txBody>
          <a:bodyPr>
            <a:normAutofit/>
          </a:bodyPr>
          <a:lstStyle/>
          <a:p>
            <a:pPr marL="0" indent="0">
              <a:buNone/>
            </a:pPr>
            <a:r>
              <a:rPr lang="en-US" sz="3600" dirty="0">
                <a:solidFill>
                  <a:schemeClr val="bg1"/>
                </a:solidFill>
                <a:latin typeface="TT Norms Medium" panose="02000803030000020003" pitchFamily="50" charset="0"/>
              </a:rPr>
              <a:t>Create a variable to store your name, your height, your phone number and true or false if you are a male. Use the “declare now assign now” and also the declare now assign later” to create your variables</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471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92500" lnSpcReduction="10000"/>
          </a:bodyPr>
          <a:lstStyle/>
          <a:p>
            <a:pPr marL="0" indent="0">
              <a:buNone/>
            </a:pPr>
            <a:r>
              <a:rPr lang="nn-NO" dirty="0">
                <a:solidFill>
                  <a:srgbClr val="00B0F0"/>
                </a:solidFill>
                <a:latin typeface="TT Norms Medium" panose="02000803030000020003" pitchFamily="50" charset="0"/>
              </a:rPr>
              <a:t>Preventing overwriting an existing variable value through the use of ‘const’ keyword</a:t>
            </a:r>
          </a:p>
          <a:p>
            <a:pPr marL="0" indent="0">
              <a:buNone/>
            </a:pPr>
            <a:r>
              <a:rPr lang="en-US" dirty="0">
                <a:solidFill>
                  <a:schemeClr val="bg1"/>
                </a:solidFill>
                <a:latin typeface="TT Norms Medium" panose="02000803030000020003" pitchFamily="50" charset="0"/>
              </a:rPr>
              <a:t>However, you can add the const keyword if you don't want others (or yourself) to overwrite existing values (this will declare the variable as "constant", which means unchangeable and read-only):</a:t>
            </a:r>
          </a:p>
          <a:p>
            <a:pPr marL="0" indent="0">
              <a:buNone/>
            </a:pPr>
            <a:r>
              <a:rPr lang="nb-NO" dirty="0">
                <a:solidFill>
                  <a:srgbClr val="FFC000"/>
                </a:solidFill>
                <a:latin typeface="TT Norms Medium" panose="02000803030000020003" pitchFamily="50" charset="0"/>
              </a:rPr>
              <a:t>const int myNum = 15;</a:t>
            </a:r>
          </a:p>
          <a:p>
            <a:pPr marL="0" indent="0">
              <a:buNone/>
            </a:pPr>
            <a:r>
              <a:rPr lang="nb-NO" dirty="0">
                <a:solidFill>
                  <a:srgbClr val="FFC000"/>
                </a:solidFill>
                <a:latin typeface="TT Norms Medium" panose="02000803030000020003" pitchFamily="50" charset="0"/>
              </a:rPr>
              <a:t>myNum = 20; </a:t>
            </a:r>
            <a:r>
              <a:rPr lang="nb-NO" dirty="0">
                <a:solidFill>
                  <a:schemeClr val="tx1">
                    <a:lumMod val="50000"/>
                    <a:lumOff val="50000"/>
                  </a:schemeClr>
                </a:solidFill>
                <a:latin typeface="TT Norms Medium" panose="02000803030000020003" pitchFamily="50" charset="0"/>
              </a:rPr>
              <a:t>// error</a:t>
            </a:r>
          </a:p>
          <a:p>
            <a:pPr marL="0" indent="0">
              <a:buNone/>
            </a:pPr>
            <a:endParaRPr lang="nb-NO"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The const keyword is useful when you want a variable to always store the same value, so that others (or yourself) won't mess up your code. </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Note: You cannot declare a constant variable without assigning the value. If you do, an error will occur: A const field requires a value to be provided.</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Variables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427357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A42E90F-9921-7183-64A0-DBB3BC072D2E}"/>
              </a:ext>
            </a:extLst>
          </p:cNvPr>
          <p:cNvSpPr>
            <a:spLocks noGrp="1"/>
          </p:cNvSpPr>
          <p:nvPr>
            <p:ph idx="1"/>
          </p:nvPr>
        </p:nvSpPr>
        <p:spPr>
          <a:xfrm>
            <a:off x="410183" y="1134960"/>
            <a:ext cx="4628161" cy="5663636"/>
          </a:xfrm>
        </p:spPr>
        <p:txBody>
          <a:bodyPr>
            <a:normAutofit/>
          </a:bodyPr>
          <a:lstStyle/>
          <a:p>
            <a:pPr marL="514350" indent="-514350">
              <a:buAutoNum type="arabicPeriod"/>
            </a:pPr>
            <a:r>
              <a:rPr lang="en-US" sz="1200" dirty="0">
                <a:solidFill>
                  <a:schemeClr val="bg1"/>
                </a:solidFill>
                <a:latin typeface="TT Norms Medium" panose="02000803030000020003" pitchFamily="50" charset="0"/>
              </a:rPr>
              <a:t>Introduction</a:t>
            </a:r>
          </a:p>
          <a:p>
            <a:pPr marL="514350" indent="-514350">
              <a:buAutoNum type="arabicPeriod"/>
            </a:pPr>
            <a:r>
              <a:rPr lang="en-US" sz="1200" dirty="0">
                <a:solidFill>
                  <a:schemeClr val="bg1"/>
                </a:solidFill>
                <a:latin typeface="TT Norms Medium" panose="02000803030000020003" pitchFamily="50" charset="0"/>
              </a:rPr>
              <a:t>Setting up the environment</a:t>
            </a:r>
          </a:p>
          <a:p>
            <a:pPr marL="514350" indent="-514350">
              <a:buAutoNum type="arabicPeriod"/>
            </a:pPr>
            <a:r>
              <a:rPr lang="en-US" sz="1200" dirty="0">
                <a:solidFill>
                  <a:schemeClr val="bg1"/>
                </a:solidFill>
                <a:latin typeface="TT Norms Medium" panose="02000803030000020003" pitchFamily="50" charset="0"/>
              </a:rPr>
              <a:t>C# Syntax</a:t>
            </a:r>
          </a:p>
          <a:p>
            <a:pPr marL="514350" indent="-514350">
              <a:buAutoNum type="arabicPeriod"/>
            </a:pPr>
            <a:r>
              <a:rPr lang="en-US" sz="1200" dirty="0">
                <a:solidFill>
                  <a:schemeClr val="bg1"/>
                </a:solidFill>
                <a:latin typeface="TT Norms Medium" panose="02000803030000020003" pitchFamily="50" charset="0"/>
              </a:rPr>
              <a:t>C# Output</a:t>
            </a:r>
          </a:p>
          <a:p>
            <a:pPr marL="514350" indent="-514350">
              <a:buAutoNum type="arabicPeriod"/>
            </a:pPr>
            <a:r>
              <a:rPr lang="en-US" sz="1200" dirty="0">
                <a:solidFill>
                  <a:schemeClr val="bg1"/>
                </a:solidFill>
                <a:latin typeface="TT Norms Medium" panose="02000803030000020003" pitchFamily="50" charset="0"/>
              </a:rPr>
              <a:t>C# Comments</a:t>
            </a:r>
          </a:p>
          <a:p>
            <a:pPr marL="514350" indent="-514350">
              <a:buAutoNum type="arabicPeriod"/>
            </a:pPr>
            <a:r>
              <a:rPr lang="en-US" sz="1200" dirty="0">
                <a:solidFill>
                  <a:schemeClr val="bg1"/>
                </a:solidFill>
                <a:latin typeface="TT Norms Medium" panose="02000803030000020003" pitchFamily="50" charset="0"/>
              </a:rPr>
              <a:t>Variables</a:t>
            </a:r>
          </a:p>
          <a:p>
            <a:pPr marL="514350" indent="-514350">
              <a:buAutoNum type="arabicPeriod"/>
            </a:pPr>
            <a:r>
              <a:rPr lang="en-US" sz="1200" dirty="0">
                <a:solidFill>
                  <a:schemeClr val="bg1"/>
                </a:solidFill>
                <a:latin typeface="TT Norms Medium" panose="02000803030000020003" pitchFamily="50" charset="0"/>
              </a:rPr>
              <a:t>Data types</a:t>
            </a:r>
          </a:p>
          <a:p>
            <a:pPr marL="514350" indent="-514350">
              <a:buAutoNum type="arabicPeriod"/>
            </a:pPr>
            <a:r>
              <a:rPr lang="en-US" sz="1200" dirty="0">
                <a:solidFill>
                  <a:schemeClr val="bg1"/>
                </a:solidFill>
                <a:latin typeface="TT Norms Medium" panose="02000803030000020003" pitchFamily="50" charset="0"/>
              </a:rPr>
              <a:t>Type Conversion Methods – Conversion of strings to integers and integers to strings</a:t>
            </a:r>
          </a:p>
          <a:p>
            <a:pPr marL="514350" indent="-514350">
              <a:buAutoNum type="arabicPeriod"/>
            </a:pPr>
            <a:r>
              <a:rPr lang="en-US" sz="1200" dirty="0">
                <a:solidFill>
                  <a:schemeClr val="bg1"/>
                </a:solidFill>
                <a:latin typeface="TT Norms Medium" panose="02000803030000020003" pitchFamily="50" charset="0"/>
              </a:rPr>
              <a:t>Receiving inputs from the user</a:t>
            </a:r>
          </a:p>
          <a:p>
            <a:pPr marL="514350" indent="-514350">
              <a:buAutoNum type="arabicPeriod"/>
            </a:pPr>
            <a:r>
              <a:rPr lang="en-US" sz="1200" dirty="0" err="1">
                <a:solidFill>
                  <a:schemeClr val="bg1"/>
                </a:solidFill>
                <a:latin typeface="TT Norms Medium" panose="02000803030000020003" pitchFamily="50" charset="0"/>
              </a:rPr>
              <a:t>Maths</a:t>
            </a:r>
            <a:r>
              <a:rPr lang="en-US" sz="1200" dirty="0">
                <a:solidFill>
                  <a:schemeClr val="bg1"/>
                </a:solidFill>
                <a:latin typeface="TT Norms Medium" panose="02000803030000020003" pitchFamily="50" charset="0"/>
              </a:rPr>
              <a:t> class and methods</a:t>
            </a:r>
          </a:p>
          <a:p>
            <a:pPr marL="514350" indent="-514350">
              <a:buAutoNum type="arabicPeriod"/>
            </a:pPr>
            <a:r>
              <a:rPr lang="en-US" sz="1200" dirty="0">
                <a:solidFill>
                  <a:schemeClr val="bg1"/>
                </a:solidFill>
                <a:latin typeface="TT Norms Medium" panose="02000803030000020003" pitchFamily="50" charset="0"/>
              </a:rPr>
              <a:t>Conditional statements</a:t>
            </a:r>
          </a:p>
          <a:p>
            <a:pPr marL="514350" indent="-514350">
              <a:buAutoNum type="arabicPeriod"/>
            </a:pPr>
            <a:r>
              <a:rPr lang="en-US" sz="1200" dirty="0">
                <a:solidFill>
                  <a:schemeClr val="bg1"/>
                </a:solidFill>
                <a:latin typeface="TT Norms Medium" panose="02000803030000020003" pitchFamily="50" charset="0"/>
              </a:rPr>
              <a:t>Project – Advanced calculator</a:t>
            </a:r>
          </a:p>
          <a:p>
            <a:pPr marL="514350" indent="-514350">
              <a:buAutoNum type="arabicPeriod"/>
            </a:pPr>
            <a:r>
              <a:rPr lang="en-US" sz="1200" dirty="0">
                <a:solidFill>
                  <a:schemeClr val="bg1"/>
                </a:solidFill>
                <a:latin typeface="TT Norms Medium" panose="02000803030000020003" pitchFamily="50" charset="0"/>
              </a:rPr>
              <a:t>Iteration statements</a:t>
            </a:r>
          </a:p>
          <a:p>
            <a:pPr marL="514350" indent="-514350">
              <a:buAutoNum type="arabicPeriod"/>
            </a:pPr>
            <a:r>
              <a:rPr lang="en-US" sz="1200" dirty="0">
                <a:solidFill>
                  <a:schemeClr val="bg1"/>
                </a:solidFill>
                <a:latin typeface="TT Norms Medium" panose="02000803030000020003" pitchFamily="50" charset="0"/>
              </a:rPr>
              <a:t>Arrays</a:t>
            </a:r>
          </a:p>
          <a:p>
            <a:pPr marL="514350" indent="-514350">
              <a:buAutoNum type="arabicPeriod"/>
            </a:pPr>
            <a:r>
              <a:rPr lang="en-US" sz="1200" dirty="0">
                <a:solidFill>
                  <a:schemeClr val="bg1"/>
                </a:solidFill>
                <a:latin typeface="TT Norms Medium" panose="02000803030000020003" pitchFamily="50" charset="0"/>
              </a:rPr>
              <a:t>Lists</a:t>
            </a:r>
          </a:p>
          <a:p>
            <a:pPr marL="514350" indent="-514350">
              <a:buAutoNum type="arabicPeriod"/>
            </a:pPr>
            <a:r>
              <a:rPr lang="en-US" sz="1200" dirty="0">
                <a:solidFill>
                  <a:schemeClr val="bg1"/>
                </a:solidFill>
                <a:latin typeface="TT Norms Medium" panose="02000803030000020003" pitchFamily="50" charset="0"/>
              </a:rPr>
              <a:t>Dictionary</a:t>
            </a:r>
          </a:p>
          <a:p>
            <a:pPr marL="514350" indent="-514350">
              <a:buAutoNum type="arabicPeriod"/>
            </a:pPr>
            <a:r>
              <a:rPr lang="en-US" sz="1200" dirty="0">
                <a:solidFill>
                  <a:schemeClr val="bg1"/>
                </a:solidFill>
                <a:latin typeface="TT Norms Medium" panose="02000803030000020003" pitchFamily="50" charset="0"/>
              </a:rPr>
              <a:t>Methods/ Functions</a:t>
            </a:r>
          </a:p>
        </p:txBody>
      </p:sp>
      <p:sp>
        <p:nvSpPr>
          <p:cNvPr id="9" name="Title 1">
            <a:extLst>
              <a:ext uri="{FF2B5EF4-FFF2-40B4-BE49-F238E27FC236}">
                <a16:creationId xmlns:a16="http://schemas.microsoft.com/office/drawing/2014/main" id="{44651D2B-25BE-BA1E-4196-8D816FCB04FC}"/>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Contents</a:t>
            </a:r>
            <a:endParaRPr lang="en-LC" sz="3600" dirty="0">
              <a:solidFill>
                <a:srgbClr val="FFC000"/>
              </a:solidFill>
              <a:latin typeface="Cameliya" panose="02000500000000000000" pitchFamily="2" charset="0"/>
            </a:endParaRPr>
          </a:p>
        </p:txBody>
      </p:sp>
      <p:sp>
        <p:nvSpPr>
          <p:cNvPr id="10" name="Content Placeholder 2">
            <a:extLst>
              <a:ext uri="{FF2B5EF4-FFF2-40B4-BE49-F238E27FC236}">
                <a16:creationId xmlns:a16="http://schemas.microsoft.com/office/drawing/2014/main" id="{E4AC5745-DB28-F794-4AA7-B3661AF6E3A7}"/>
              </a:ext>
            </a:extLst>
          </p:cNvPr>
          <p:cNvSpPr txBox="1">
            <a:spLocks/>
          </p:cNvSpPr>
          <p:nvPr/>
        </p:nvSpPr>
        <p:spPr>
          <a:xfrm>
            <a:off x="5289351" y="1134960"/>
            <a:ext cx="5381698" cy="5663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TT Norms Medium" panose="02000803030000020003" pitchFamily="50" charset="0"/>
              </a:rPr>
              <a:t>18. Classes and objects</a:t>
            </a:r>
          </a:p>
          <a:p>
            <a:pPr marL="0" indent="0">
              <a:buNone/>
            </a:pPr>
            <a:r>
              <a:rPr lang="en-US" sz="1200" dirty="0">
                <a:solidFill>
                  <a:schemeClr val="bg1"/>
                </a:solidFill>
                <a:latin typeface="TT Norms Medium" panose="02000803030000020003" pitchFamily="50" charset="0"/>
              </a:rPr>
              <a:t>19. Fields and properties</a:t>
            </a:r>
          </a:p>
          <a:p>
            <a:pPr marL="0" indent="0">
              <a:buNone/>
            </a:pPr>
            <a:r>
              <a:rPr lang="en-US" sz="1200" dirty="0">
                <a:solidFill>
                  <a:schemeClr val="bg1"/>
                </a:solidFill>
                <a:latin typeface="TT Norms Medium" panose="02000803030000020003" pitchFamily="50" charset="0"/>
              </a:rPr>
              <a:t>20. Access modifiers</a:t>
            </a:r>
          </a:p>
          <a:p>
            <a:pPr marL="0" indent="0">
              <a:buNone/>
            </a:pPr>
            <a:r>
              <a:rPr lang="en-US" sz="1200" dirty="0">
                <a:solidFill>
                  <a:schemeClr val="bg1"/>
                </a:solidFill>
                <a:latin typeface="TT Norms Medium" panose="02000803030000020003" pitchFamily="50" charset="0"/>
              </a:rPr>
              <a:t>21. Static modifier</a:t>
            </a:r>
          </a:p>
          <a:p>
            <a:pPr marL="0" indent="0">
              <a:buNone/>
            </a:pPr>
            <a:r>
              <a:rPr lang="en-US" sz="1200" dirty="0">
                <a:solidFill>
                  <a:schemeClr val="bg1"/>
                </a:solidFill>
                <a:latin typeface="TT Norms Medium" panose="02000803030000020003" pitchFamily="50" charset="0"/>
              </a:rPr>
              <a:t>22. Object-Orientated concepts – Inheritance, Encapsulation</a:t>
            </a:r>
          </a:p>
          <a:p>
            <a:pPr marL="0" indent="0">
              <a:buNone/>
            </a:pPr>
            <a:r>
              <a:rPr lang="en-US" sz="1200" dirty="0">
                <a:solidFill>
                  <a:schemeClr val="bg1"/>
                </a:solidFill>
                <a:latin typeface="TT Norms Medium" panose="02000803030000020003" pitchFamily="50" charset="0"/>
              </a:rPr>
              <a:t>23. SOLID Programming Principle</a:t>
            </a:r>
          </a:p>
          <a:p>
            <a:pPr marL="0" indent="0">
              <a:buNone/>
            </a:pPr>
            <a:r>
              <a:rPr lang="en-US" sz="1200" dirty="0">
                <a:solidFill>
                  <a:schemeClr val="bg1"/>
                </a:solidFill>
                <a:latin typeface="TT Norms Medium" panose="02000803030000020003" pitchFamily="50" charset="0"/>
              </a:rPr>
              <a:t>24. Handling exceptions in C#</a:t>
            </a:r>
          </a:p>
          <a:p>
            <a:pPr marL="0" indent="0">
              <a:buNone/>
            </a:pPr>
            <a:r>
              <a:rPr lang="en-US" sz="1200" dirty="0">
                <a:solidFill>
                  <a:schemeClr val="bg1"/>
                </a:solidFill>
                <a:latin typeface="TT Norms Medium" panose="02000803030000020003" pitchFamily="50" charset="0"/>
              </a:rPr>
              <a:t>25. Debugging in Visual Studio</a:t>
            </a:r>
          </a:p>
          <a:p>
            <a:pPr marL="0" indent="0">
              <a:buNone/>
            </a:pPr>
            <a:r>
              <a:rPr lang="en-US" sz="1200" dirty="0">
                <a:solidFill>
                  <a:schemeClr val="bg1"/>
                </a:solidFill>
                <a:latin typeface="TT Norms Medium" panose="02000803030000020003" pitchFamily="50" charset="0"/>
              </a:rPr>
              <a:t>26. Git &amp; </a:t>
            </a:r>
            <a:r>
              <a:rPr lang="en-US" sz="1200" dirty="0" err="1">
                <a:solidFill>
                  <a:schemeClr val="bg1"/>
                </a:solidFill>
                <a:latin typeface="TT Norms Medium" panose="02000803030000020003" pitchFamily="50" charset="0"/>
              </a:rPr>
              <a:t>Github</a:t>
            </a:r>
            <a:endParaRPr lang="en-US" sz="1200" dirty="0">
              <a:solidFill>
                <a:schemeClr val="bg1"/>
              </a:solidFill>
              <a:latin typeface="TT Norms Medium" panose="02000803030000020003" pitchFamily="50" charset="0"/>
            </a:endParaRPr>
          </a:p>
          <a:p>
            <a:pPr marL="0" indent="0">
              <a:buNone/>
            </a:pPr>
            <a:r>
              <a:rPr lang="en-US" sz="1200" dirty="0">
                <a:solidFill>
                  <a:schemeClr val="bg1"/>
                </a:solidFill>
                <a:latin typeface="TT Norms Medium" panose="02000803030000020003" pitchFamily="50" charset="0"/>
              </a:rPr>
              <a:t>27. Interfaces</a:t>
            </a:r>
          </a:p>
          <a:p>
            <a:pPr marL="0" indent="0">
              <a:buNone/>
            </a:pPr>
            <a:r>
              <a:rPr lang="en-US" sz="1200" dirty="0">
                <a:solidFill>
                  <a:schemeClr val="bg1"/>
                </a:solidFill>
                <a:latin typeface="TT Norms Medium" panose="02000803030000020003" pitchFamily="50" charset="0"/>
              </a:rPr>
              <a:t>28. </a:t>
            </a:r>
            <a:r>
              <a:rPr lang="en-US" sz="1200" dirty="0" err="1">
                <a:solidFill>
                  <a:schemeClr val="bg1"/>
                </a:solidFill>
                <a:latin typeface="TT Norms Medium" panose="02000803030000020003" pitchFamily="50" charset="0"/>
              </a:rPr>
              <a:t>Linq</a:t>
            </a:r>
            <a:endParaRPr lang="en-US" sz="1200" dirty="0">
              <a:solidFill>
                <a:schemeClr val="bg1"/>
              </a:solidFill>
              <a:latin typeface="TT Norms Medium" panose="02000803030000020003" pitchFamily="50" charset="0"/>
            </a:endParaRPr>
          </a:p>
          <a:p>
            <a:pPr marL="0" indent="0">
              <a:buNone/>
            </a:pPr>
            <a:r>
              <a:rPr lang="en-US" sz="1200" dirty="0">
                <a:solidFill>
                  <a:schemeClr val="bg1"/>
                </a:solidFill>
                <a:latin typeface="TT Norms Medium" panose="02000803030000020003" pitchFamily="50" charset="0"/>
              </a:rPr>
              <a:t>29. Unit Test</a:t>
            </a:r>
          </a:p>
          <a:p>
            <a:pPr marL="0" indent="0">
              <a:buNone/>
            </a:pPr>
            <a:r>
              <a:rPr lang="en-US" sz="1200" dirty="0">
                <a:solidFill>
                  <a:schemeClr val="bg1"/>
                </a:solidFill>
                <a:latin typeface="TT Norms Medium" panose="02000803030000020003" pitchFamily="50" charset="0"/>
              </a:rPr>
              <a:t>30. Working with files</a:t>
            </a:r>
          </a:p>
          <a:p>
            <a:pPr marL="0" indent="0">
              <a:buNone/>
            </a:pPr>
            <a:r>
              <a:rPr lang="en-US" sz="1200" dirty="0">
                <a:solidFill>
                  <a:schemeClr val="bg1"/>
                </a:solidFill>
                <a:latin typeface="TT Norms Medium" panose="02000803030000020003" pitchFamily="50" charset="0"/>
              </a:rPr>
              <a:t>31. Complex classes</a:t>
            </a:r>
          </a:p>
          <a:p>
            <a:pPr marL="0" indent="0">
              <a:buNone/>
            </a:pPr>
            <a:r>
              <a:rPr lang="en-US" sz="1200" dirty="0">
                <a:solidFill>
                  <a:schemeClr val="bg1"/>
                </a:solidFill>
                <a:latin typeface="TT Norms Medium" panose="02000803030000020003" pitchFamily="50" charset="0"/>
              </a:rPr>
              <a:t>32. Sharing data between classes</a:t>
            </a:r>
          </a:p>
          <a:p>
            <a:pPr marL="0" indent="0">
              <a:buNone/>
            </a:pPr>
            <a:r>
              <a:rPr lang="en-US" sz="1200" dirty="0">
                <a:solidFill>
                  <a:schemeClr val="bg1"/>
                </a:solidFill>
                <a:latin typeface="TT Norms Medium" panose="02000803030000020003" pitchFamily="50" charset="0"/>
              </a:rPr>
              <a:t>33. Entity Framework</a:t>
            </a:r>
          </a:p>
        </p:txBody>
      </p:sp>
    </p:spTree>
    <p:extLst>
      <p:ext uri="{BB962C8B-B14F-4D97-AF65-F5344CB8AC3E}">
        <p14:creationId xmlns:p14="http://schemas.microsoft.com/office/powerpoint/2010/main" val="1100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a:bodyPr>
          <a:lstStyle/>
          <a:p>
            <a:pPr marL="0" indent="0">
              <a:buNone/>
            </a:pPr>
            <a:r>
              <a:rPr lang="en-US" dirty="0">
                <a:solidFill>
                  <a:schemeClr val="bg1"/>
                </a:solidFill>
                <a:latin typeface="TT Norms Medium" panose="02000803030000020003" pitchFamily="50" charset="0"/>
              </a:rPr>
              <a:t>As explained in the variables chapter, a variable in C# must be a specified data type:</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FFC000"/>
                </a:solidFill>
                <a:latin typeface="TT Norms Medium" panose="02000803030000020003" pitchFamily="50" charset="0"/>
              </a:rPr>
              <a:t>int </a:t>
            </a:r>
            <a:r>
              <a:rPr lang="en-US" dirty="0" err="1">
                <a:solidFill>
                  <a:srgbClr val="FFC000"/>
                </a:solidFill>
                <a:latin typeface="TT Norms Medium" panose="02000803030000020003" pitchFamily="50" charset="0"/>
              </a:rPr>
              <a:t>myNum</a:t>
            </a:r>
            <a:r>
              <a:rPr lang="en-US" dirty="0">
                <a:solidFill>
                  <a:srgbClr val="FFC000"/>
                </a:solidFill>
                <a:latin typeface="TT Norms Medium" panose="02000803030000020003" pitchFamily="50" charset="0"/>
              </a:rPr>
              <a:t> = 5;</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Integer (whole number)</a:t>
            </a:r>
          </a:p>
          <a:p>
            <a:pPr marL="0" indent="0">
              <a:buNone/>
            </a:pPr>
            <a:r>
              <a:rPr lang="en-US" dirty="0">
                <a:solidFill>
                  <a:srgbClr val="FFC000"/>
                </a:solidFill>
                <a:latin typeface="TT Norms Medium" panose="02000803030000020003" pitchFamily="50" charset="0"/>
              </a:rPr>
              <a:t>double </a:t>
            </a:r>
            <a:r>
              <a:rPr lang="en-US" dirty="0" err="1">
                <a:solidFill>
                  <a:srgbClr val="FFC000"/>
                </a:solidFill>
                <a:latin typeface="TT Norms Medium" panose="02000803030000020003" pitchFamily="50" charset="0"/>
              </a:rPr>
              <a:t>myDoubleNum</a:t>
            </a:r>
            <a:r>
              <a:rPr lang="en-US" dirty="0">
                <a:solidFill>
                  <a:srgbClr val="FFC000"/>
                </a:solidFill>
                <a:latin typeface="TT Norms Medium" panose="02000803030000020003" pitchFamily="50" charset="0"/>
              </a:rPr>
              <a:t> = 5.99D;</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Floating point number</a:t>
            </a:r>
          </a:p>
          <a:p>
            <a:pPr marL="0" indent="0">
              <a:buNone/>
            </a:pPr>
            <a:r>
              <a:rPr lang="en-US" dirty="0">
                <a:solidFill>
                  <a:srgbClr val="FFC000"/>
                </a:solidFill>
                <a:latin typeface="TT Norms Medium" panose="02000803030000020003" pitchFamily="50" charset="0"/>
              </a:rPr>
              <a:t>decimal </a:t>
            </a:r>
            <a:r>
              <a:rPr lang="en-US" dirty="0" err="1">
                <a:solidFill>
                  <a:srgbClr val="FFC000"/>
                </a:solidFill>
                <a:latin typeface="TT Norms Medium" panose="02000803030000020003" pitchFamily="50" charset="0"/>
              </a:rPr>
              <a:t>myDecimalNum</a:t>
            </a:r>
            <a:r>
              <a:rPr lang="en-US" dirty="0">
                <a:solidFill>
                  <a:srgbClr val="FFC000"/>
                </a:solidFill>
                <a:latin typeface="TT Norms Medium" panose="02000803030000020003" pitchFamily="50" charset="0"/>
              </a:rPr>
              <a:t> = 6.2M;</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Floating point number</a:t>
            </a:r>
          </a:p>
          <a:p>
            <a:pPr marL="0" indent="0">
              <a:buNone/>
            </a:pPr>
            <a:r>
              <a:rPr lang="en-US" dirty="0">
                <a:solidFill>
                  <a:srgbClr val="FFC000"/>
                </a:solidFill>
                <a:latin typeface="TT Norms Medium" panose="02000803030000020003" pitchFamily="50" charset="0"/>
              </a:rPr>
              <a:t>char </a:t>
            </a:r>
            <a:r>
              <a:rPr lang="en-US" dirty="0" err="1">
                <a:solidFill>
                  <a:srgbClr val="FFC000"/>
                </a:solidFill>
                <a:latin typeface="TT Norms Medium" panose="02000803030000020003" pitchFamily="50" charset="0"/>
              </a:rPr>
              <a:t>myLetter</a:t>
            </a:r>
            <a:r>
              <a:rPr lang="en-US" dirty="0">
                <a:solidFill>
                  <a:srgbClr val="FFC000"/>
                </a:solidFill>
                <a:latin typeface="TT Norms Medium" panose="02000803030000020003" pitchFamily="50" charset="0"/>
              </a:rPr>
              <a:t> = 'D';</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Character.. Uses single quotation</a:t>
            </a:r>
          </a:p>
          <a:p>
            <a:pPr marL="0" indent="0">
              <a:buNone/>
            </a:pPr>
            <a:r>
              <a:rPr lang="en-US" dirty="0">
                <a:solidFill>
                  <a:srgbClr val="FFC000"/>
                </a:solidFill>
                <a:latin typeface="TT Norms Medium" panose="02000803030000020003" pitchFamily="50" charset="0"/>
              </a:rPr>
              <a:t>bool </a:t>
            </a:r>
            <a:r>
              <a:rPr lang="en-US" dirty="0" err="1">
                <a:solidFill>
                  <a:srgbClr val="FFC000"/>
                </a:solidFill>
                <a:latin typeface="TT Norms Medium" panose="02000803030000020003" pitchFamily="50" charset="0"/>
              </a:rPr>
              <a:t>myBool</a:t>
            </a:r>
            <a:r>
              <a:rPr lang="en-US" dirty="0">
                <a:solidFill>
                  <a:srgbClr val="FFC000"/>
                </a:solidFill>
                <a:latin typeface="TT Norms Medium" panose="02000803030000020003" pitchFamily="50" charset="0"/>
              </a:rPr>
              <a:t> = true; </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Boolean</a:t>
            </a:r>
          </a:p>
          <a:p>
            <a:pPr marL="0" indent="0">
              <a:buNone/>
            </a:pPr>
            <a:r>
              <a:rPr lang="en-US" dirty="0">
                <a:solidFill>
                  <a:srgbClr val="FFC000"/>
                </a:solidFill>
                <a:latin typeface="TT Norms Medium" panose="02000803030000020003" pitchFamily="50" charset="0"/>
              </a:rPr>
              <a:t>string </a:t>
            </a:r>
            <a:r>
              <a:rPr lang="en-US" dirty="0" err="1">
                <a:solidFill>
                  <a:srgbClr val="FFC000"/>
                </a:solidFill>
                <a:latin typeface="TT Norms Medium" panose="02000803030000020003" pitchFamily="50" charset="0"/>
              </a:rPr>
              <a:t>myText</a:t>
            </a:r>
            <a:r>
              <a:rPr lang="en-US" dirty="0">
                <a:solidFill>
                  <a:srgbClr val="FFC000"/>
                </a:solidFill>
                <a:latin typeface="TT Norms Medium" panose="02000803030000020003" pitchFamily="50" charset="0"/>
              </a:rPr>
              <a:t> = "Hello";</a:t>
            </a:r>
            <a:r>
              <a:rPr lang="en-US" dirty="0">
                <a:solidFill>
                  <a:schemeClr val="bg1"/>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 String.. Uses double quotation</a:t>
            </a: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Data types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54645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2052857"/>
          </a:xfrm>
        </p:spPr>
        <p:txBody>
          <a:bodyPr>
            <a:normAutofit/>
          </a:bodyPr>
          <a:lstStyle/>
          <a:p>
            <a:pPr marL="0" indent="0">
              <a:buNone/>
            </a:pPr>
            <a:r>
              <a:rPr lang="en-US" dirty="0">
                <a:solidFill>
                  <a:schemeClr val="bg1"/>
                </a:solidFill>
                <a:latin typeface="TT Norms Medium" panose="02000803030000020003" pitchFamily="50" charset="0"/>
              </a:rPr>
              <a:t>A data type specifies the size and type of variable values. It is important to use the correct data type for the corresponding variable; to avoid errors, to save time and memory, but it will also make your code more maintainable and readable. The most common data types are:</a:t>
            </a:r>
          </a:p>
          <a:p>
            <a:pPr marL="0" indent="0">
              <a:buNone/>
            </a:pP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Data types</a:t>
            </a:r>
            <a:endParaRPr lang="en-LC" sz="3600" dirty="0">
              <a:solidFill>
                <a:srgbClr val="FFC000"/>
              </a:solidFill>
              <a:latin typeface="Cameliya" panose="02000500000000000000"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A73E56DF-66F0-D67A-1865-8290E5283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13" y="2958227"/>
            <a:ext cx="8794242" cy="3475021"/>
          </a:xfrm>
          <a:prstGeom prst="rect">
            <a:avLst/>
          </a:prstGeom>
        </p:spPr>
      </p:pic>
    </p:spTree>
    <p:extLst>
      <p:ext uri="{BB962C8B-B14F-4D97-AF65-F5344CB8AC3E}">
        <p14:creationId xmlns:p14="http://schemas.microsoft.com/office/powerpoint/2010/main" val="110363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593171"/>
          </a:xfrm>
        </p:spPr>
        <p:txBody>
          <a:bodyPr>
            <a:normAutofit/>
          </a:bodyPr>
          <a:lstStyle/>
          <a:p>
            <a:pPr marL="0" indent="0">
              <a:buNone/>
            </a:pPr>
            <a:r>
              <a:rPr lang="en-US" dirty="0">
                <a:solidFill>
                  <a:srgbClr val="00B0F0"/>
                </a:solidFill>
                <a:latin typeface="TT Norms Medium" panose="02000803030000020003" pitchFamily="50" charset="0"/>
              </a:rPr>
              <a:t>String Concatenation in C#</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Data types</a:t>
            </a:r>
            <a:endParaRPr lang="en-LC" sz="3600" dirty="0">
              <a:solidFill>
                <a:srgbClr val="FFC000"/>
              </a:solidFill>
              <a:latin typeface="Cameliya" panose="02000500000000000000" pitchFamily="2" charset="0"/>
            </a:endParaRPr>
          </a:p>
        </p:txBody>
      </p:sp>
      <p:sp>
        <p:nvSpPr>
          <p:cNvPr id="6" name="Content Placeholder 2">
            <a:extLst>
              <a:ext uri="{FF2B5EF4-FFF2-40B4-BE49-F238E27FC236}">
                <a16:creationId xmlns:a16="http://schemas.microsoft.com/office/drawing/2014/main" id="{C8A37E17-6816-74AF-F3A9-F351BEADA38E}"/>
              </a:ext>
            </a:extLst>
          </p:cNvPr>
          <p:cNvSpPr txBox="1">
            <a:spLocks/>
          </p:cNvSpPr>
          <p:nvPr/>
        </p:nvSpPr>
        <p:spPr>
          <a:xfrm>
            <a:off x="410183" y="3861383"/>
            <a:ext cx="11331102" cy="5931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B0F0"/>
                </a:solidFill>
                <a:latin typeface="TT Norms Medium" panose="02000803030000020003" pitchFamily="50" charset="0"/>
              </a:rPr>
              <a:t>String Interpolation in C#</a:t>
            </a:r>
          </a:p>
        </p:txBody>
      </p:sp>
      <p:pic>
        <p:nvPicPr>
          <p:cNvPr id="7" name="Picture 6" descr="A screenshot of a computer&#10;&#10;Description automatically generated with medium confidence">
            <a:extLst>
              <a:ext uri="{FF2B5EF4-FFF2-40B4-BE49-F238E27FC236}">
                <a16:creationId xmlns:a16="http://schemas.microsoft.com/office/drawing/2014/main" id="{A4690B9E-3FA3-E41E-24D8-1F4A90E92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87" y="1728132"/>
            <a:ext cx="10881625" cy="1850243"/>
          </a:xfrm>
          <a:prstGeom prst="rect">
            <a:avLst/>
          </a:prstGeom>
        </p:spPr>
      </p:pic>
      <p:pic>
        <p:nvPicPr>
          <p:cNvPr id="8" name="Picture 7">
            <a:extLst>
              <a:ext uri="{FF2B5EF4-FFF2-40B4-BE49-F238E27FC236}">
                <a16:creationId xmlns:a16="http://schemas.microsoft.com/office/drawing/2014/main" id="{BF879B6A-635A-A15C-4C10-B5E6BF9426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1783" y="4454554"/>
            <a:ext cx="9668431" cy="1850243"/>
          </a:xfrm>
          <a:prstGeom prst="rect">
            <a:avLst/>
          </a:prstGeom>
        </p:spPr>
      </p:pic>
    </p:spTree>
    <p:extLst>
      <p:ext uri="{BB962C8B-B14F-4D97-AF65-F5344CB8AC3E}">
        <p14:creationId xmlns:p14="http://schemas.microsoft.com/office/powerpoint/2010/main" val="197643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593172"/>
          </a:xfrm>
        </p:spPr>
        <p:txBody>
          <a:bodyPr>
            <a:normAutofit/>
          </a:bodyPr>
          <a:lstStyle/>
          <a:p>
            <a:pPr marL="0" indent="0">
              <a:buNone/>
            </a:pPr>
            <a:r>
              <a:rPr lang="nn-NO" dirty="0">
                <a:solidFill>
                  <a:srgbClr val="00B0F0"/>
                </a:solidFill>
                <a:latin typeface="TT Norms Medium" panose="02000803030000020003" pitchFamily="50" charset="0"/>
              </a:rPr>
              <a:t>Convert string to integer</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Type conversion methods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56D7C32A-4485-D160-215C-12BF4F0F9D32}"/>
              </a:ext>
            </a:extLst>
          </p:cNvPr>
          <p:cNvPicPr>
            <a:picLocks noChangeAspect="1"/>
          </p:cNvPicPr>
          <p:nvPr/>
        </p:nvPicPr>
        <p:blipFill rotWithShape="1">
          <a:blip r:embed="rId2">
            <a:extLst>
              <a:ext uri="{28A0092B-C50C-407E-A947-70E740481C1C}">
                <a14:useLocalDpi xmlns:a14="http://schemas.microsoft.com/office/drawing/2010/main" val="0"/>
              </a:ext>
            </a:extLst>
          </a:blip>
          <a:srcRect l="19486" t="33724" r="28551" b="44649"/>
          <a:stretch/>
        </p:blipFill>
        <p:spPr>
          <a:xfrm>
            <a:off x="1236830" y="2331899"/>
            <a:ext cx="9718339" cy="2156211"/>
          </a:xfrm>
          <a:prstGeom prst="rect">
            <a:avLst/>
          </a:prstGeom>
        </p:spPr>
      </p:pic>
    </p:spTree>
    <p:extLst>
      <p:ext uri="{BB962C8B-B14F-4D97-AF65-F5344CB8AC3E}">
        <p14:creationId xmlns:p14="http://schemas.microsoft.com/office/powerpoint/2010/main" val="143326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593172"/>
          </a:xfrm>
        </p:spPr>
        <p:txBody>
          <a:bodyPr>
            <a:normAutofit/>
          </a:bodyPr>
          <a:lstStyle/>
          <a:p>
            <a:pPr marL="0" indent="0">
              <a:buNone/>
            </a:pPr>
            <a:r>
              <a:rPr lang="nn-NO" dirty="0">
                <a:solidFill>
                  <a:srgbClr val="00B0F0"/>
                </a:solidFill>
                <a:latin typeface="TT Norms Medium" panose="02000803030000020003" pitchFamily="50" charset="0"/>
              </a:rPr>
              <a:t>Convert integer to string</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Type conversion methods</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6D7C32A-4485-D160-215C-12BF4F0F9D32}"/>
              </a:ext>
            </a:extLst>
          </p:cNvPr>
          <p:cNvPicPr>
            <a:picLocks noChangeAspect="1"/>
          </p:cNvPicPr>
          <p:nvPr/>
        </p:nvPicPr>
        <p:blipFill rotWithShape="1">
          <a:blip r:embed="rId2">
            <a:extLst>
              <a:ext uri="{28A0092B-C50C-407E-A947-70E740481C1C}">
                <a14:useLocalDpi xmlns:a14="http://schemas.microsoft.com/office/drawing/2010/main" val="0"/>
              </a:ext>
            </a:extLst>
          </a:blip>
          <a:srcRect l="18676" t="33574" r="29015" b="43770"/>
          <a:stretch/>
        </p:blipFill>
        <p:spPr>
          <a:xfrm>
            <a:off x="1556937" y="2195710"/>
            <a:ext cx="9078125" cy="2049119"/>
          </a:xfrm>
          <a:prstGeom prst="rect">
            <a:avLst/>
          </a:prstGeom>
        </p:spPr>
      </p:pic>
    </p:spTree>
    <p:extLst>
      <p:ext uri="{BB962C8B-B14F-4D97-AF65-F5344CB8AC3E}">
        <p14:creationId xmlns:p14="http://schemas.microsoft.com/office/powerpoint/2010/main" val="3552866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593172"/>
          </a:xfrm>
        </p:spPr>
        <p:txBody>
          <a:bodyPr>
            <a:normAutofit/>
          </a:bodyPr>
          <a:lstStyle/>
          <a:p>
            <a:pPr marL="0" indent="0">
              <a:buNone/>
            </a:pPr>
            <a:r>
              <a:rPr lang="nn-NO" dirty="0">
                <a:solidFill>
                  <a:srgbClr val="00B0F0"/>
                </a:solidFill>
                <a:latin typeface="TT Norms Medium" panose="02000803030000020003" pitchFamily="50" charset="0"/>
              </a:rPr>
              <a:t>Convert string to double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Type conversion methods</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6D7C32A-4485-D160-215C-12BF4F0F9D32}"/>
              </a:ext>
            </a:extLst>
          </p:cNvPr>
          <p:cNvPicPr>
            <a:picLocks noChangeAspect="1"/>
          </p:cNvPicPr>
          <p:nvPr/>
        </p:nvPicPr>
        <p:blipFill rotWithShape="1">
          <a:blip r:embed="rId2">
            <a:extLst>
              <a:ext uri="{28A0092B-C50C-407E-A947-70E740481C1C}">
                <a14:useLocalDpi xmlns:a14="http://schemas.microsoft.com/office/drawing/2010/main" val="0"/>
              </a:ext>
            </a:extLst>
          </a:blip>
          <a:srcRect l="878" r="3935"/>
          <a:stretch/>
        </p:blipFill>
        <p:spPr>
          <a:xfrm>
            <a:off x="914400" y="2350894"/>
            <a:ext cx="10040769" cy="2156211"/>
          </a:xfrm>
          <a:prstGeom prst="rect">
            <a:avLst/>
          </a:prstGeom>
        </p:spPr>
      </p:pic>
    </p:spTree>
    <p:extLst>
      <p:ext uri="{BB962C8B-B14F-4D97-AF65-F5344CB8AC3E}">
        <p14:creationId xmlns:p14="http://schemas.microsoft.com/office/powerpoint/2010/main" val="159415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Receiving inputs from the user</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6D7C32A-4485-D160-215C-12BF4F0F9D32}"/>
              </a:ext>
            </a:extLst>
          </p:cNvPr>
          <p:cNvPicPr>
            <a:picLocks noChangeAspect="1"/>
          </p:cNvPicPr>
          <p:nvPr/>
        </p:nvPicPr>
        <p:blipFill rotWithShape="1">
          <a:blip r:embed="rId2">
            <a:extLst>
              <a:ext uri="{28A0092B-C50C-407E-A947-70E740481C1C}">
                <a14:useLocalDpi xmlns:a14="http://schemas.microsoft.com/office/drawing/2010/main" val="0"/>
              </a:ext>
            </a:extLst>
          </a:blip>
          <a:srcRect l="17403" t="58089" r="11886" b="19627"/>
          <a:stretch/>
        </p:blipFill>
        <p:spPr>
          <a:xfrm>
            <a:off x="1044684" y="2460524"/>
            <a:ext cx="10102631" cy="1641213"/>
          </a:xfrm>
          <a:prstGeom prst="rect">
            <a:avLst/>
          </a:prstGeom>
        </p:spPr>
      </p:pic>
      <p:sp>
        <p:nvSpPr>
          <p:cNvPr id="10" name="Content Placeholder 2">
            <a:extLst>
              <a:ext uri="{FF2B5EF4-FFF2-40B4-BE49-F238E27FC236}">
                <a16:creationId xmlns:a16="http://schemas.microsoft.com/office/drawing/2014/main" id="{FE973620-73E3-7659-277C-182FD2B53851}"/>
              </a:ext>
            </a:extLst>
          </p:cNvPr>
          <p:cNvSpPr>
            <a:spLocks noGrp="1"/>
          </p:cNvSpPr>
          <p:nvPr>
            <p:ph idx="1"/>
          </p:nvPr>
        </p:nvSpPr>
        <p:spPr>
          <a:xfrm>
            <a:off x="410183" y="1134961"/>
            <a:ext cx="11331102" cy="593172"/>
          </a:xfrm>
        </p:spPr>
        <p:txBody>
          <a:bodyPr>
            <a:normAutofit/>
          </a:bodyPr>
          <a:lstStyle/>
          <a:p>
            <a:pPr marL="0" indent="0">
              <a:buNone/>
            </a:pPr>
            <a:r>
              <a:rPr lang="nn-NO" dirty="0">
                <a:solidFill>
                  <a:schemeClr val="bg1"/>
                </a:solidFill>
                <a:latin typeface="TT Norms Medium" panose="02000803030000020003" pitchFamily="50" charset="0"/>
              </a:rPr>
              <a:t>Note: Userinput is always a string data type.</a:t>
            </a:r>
          </a:p>
        </p:txBody>
      </p:sp>
    </p:spTree>
    <p:extLst>
      <p:ext uri="{BB962C8B-B14F-4D97-AF65-F5344CB8AC3E}">
        <p14:creationId xmlns:p14="http://schemas.microsoft.com/office/powerpoint/2010/main" val="330187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Receiving inputs from the user</a:t>
            </a:r>
            <a:endParaRPr lang="en-LC" sz="36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DA5ECB82-69BE-9D1B-60DA-FD9D1C6C075F}"/>
              </a:ext>
            </a:extLst>
          </p:cNvPr>
          <p:cNvSpPr>
            <a:spLocks noGrp="1"/>
          </p:cNvSpPr>
          <p:nvPr>
            <p:ph idx="1"/>
          </p:nvPr>
        </p:nvSpPr>
        <p:spPr>
          <a:xfrm>
            <a:off x="410183" y="1134961"/>
            <a:ext cx="11331102" cy="593172"/>
          </a:xfrm>
        </p:spPr>
        <p:txBody>
          <a:bodyPr>
            <a:normAutofit/>
          </a:bodyPr>
          <a:lstStyle/>
          <a:p>
            <a:pPr marL="0" indent="0">
              <a:buNone/>
            </a:pPr>
            <a:r>
              <a:rPr lang="nn-NO" dirty="0">
                <a:solidFill>
                  <a:srgbClr val="00B0F0"/>
                </a:solidFill>
                <a:latin typeface="TT Norms Medium" panose="02000803030000020003" pitchFamily="50" charset="0"/>
              </a:rPr>
              <a:t>Simple addition calculator project</a:t>
            </a:r>
          </a:p>
        </p:txBody>
      </p:sp>
      <p:pic>
        <p:nvPicPr>
          <p:cNvPr id="4" name="Picture 3" descr="Text&#10;&#10;Description automatically generated">
            <a:extLst>
              <a:ext uri="{FF2B5EF4-FFF2-40B4-BE49-F238E27FC236}">
                <a16:creationId xmlns:a16="http://schemas.microsoft.com/office/drawing/2014/main" id="{2292FA11-BC0B-265A-2019-7E0D6A9DA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38" y="2556613"/>
            <a:ext cx="9999724" cy="2458948"/>
          </a:xfrm>
          <a:prstGeom prst="rect">
            <a:avLst/>
          </a:prstGeom>
        </p:spPr>
      </p:pic>
    </p:spTree>
    <p:extLst>
      <p:ext uri="{BB962C8B-B14F-4D97-AF65-F5344CB8AC3E}">
        <p14:creationId xmlns:p14="http://schemas.microsoft.com/office/powerpoint/2010/main" val="33039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Math class and methods</a:t>
            </a:r>
            <a:endParaRPr lang="en-LC" sz="36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DA5ECB82-69BE-9D1B-60DA-FD9D1C6C075F}"/>
              </a:ext>
            </a:extLst>
          </p:cNvPr>
          <p:cNvSpPr>
            <a:spLocks noGrp="1"/>
          </p:cNvSpPr>
          <p:nvPr>
            <p:ph idx="1"/>
          </p:nvPr>
        </p:nvSpPr>
        <p:spPr>
          <a:xfrm>
            <a:off x="410183" y="1134961"/>
            <a:ext cx="11331102" cy="5307784"/>
          </a:xfrm>
        </p:spPr>
        <p:txBody>
          <a:bodyPr>
            <a:normAutofit fontScale="85000" lnSpcReduction="20000"/>
          </a:bodyPr>
          <a:lstStyle/>
          <a:p>
            <a:pPr marL="0" indent="0">
              <a:buNone/>
            </a:pPr>
            <a:r>
              <a:rPr lang="en-US" dirty="0">
                <a:solidFill>
                  <a:schemeClr val="bg1"/>
                </a:solidFill>
                <a:latin typeface="TT Norms Medium" panose="02000803030000020003" pitchFamily="50" charset="0"/>
              </a:rPr>
              <a:t>The C# Math class has many methods that allows you to perform mathematical tasks on numbers.</a:t>
            </a:r>
          </a:p>
          <a:p>
            <a:pPr marL="0" indent="0">
              <a:buNone/>
            </a:pPr>
            <a:endParaRPr lang="nn-NO" dirty="0">
              <a:solidFill>
                <a:srgbClr val="00B0F0"/>
              </a:solidFill>
              <a:latin typeface="TT Norms Medium" panose="02000803030000020003" pitchFamily="50" charset="0"/>
            </a:endParaRPr>
          </a:p>
          <a:p>
            <a:pPr marL="0" indent="0">
              <a:buNone/>
            </a:pPr>
            <a:r>
              <a:rPr lang="nn-NO" dirty="0">
                <a:solidFill>
                  <a:srgbClr val="00B0F0"/>
                </a:solidFill>
                <a:latin typeface="TT Norms Medium" panose="02000803030000020003" pitchFamily="50" charset="0"/>
              </a:rPr>
              <a:t>Math.Max(x,y)</a:t>
            </a:r>
          </a:p>
          <a:p>
            <a:pPr marL="0" indent="0">
              <a:buNone/>
            </a:pPr>
            <a:r>
              <a:rPr lang="en-US" dirty="0">
                <a:solidFill>
                  <a:schemeClr val="bg1"/>
                </a:solidFill>
                <a:latin typeface="TT Norms Medium" panose="02000803030000020003" pitchFamily="50" charset="0"/>
              </a:rPr>
              <a:t>The </a:t>
            </a:r>
            <a:r>
              <a:rPr lang="en-US" dirty="0" err="1">
                <a:solidFill>
                  <a:schemeClr val="bg1"/>
                </a:solidFill>
                <a:latin typeface="TT Norms Medium" panose="02000803030000020003" pitchFamily="50" charset="0"/>
              </a:rPr>
              <a:t>Math.Max</a:t>
            </a:r>
            <a:r>
              <a:rPr lang="en-US" dirty="0">
                <a:solidFill>
                  <a:schemeClr val="bg1"/>
                </a:solidFill>
                <a:latin typeface="TT Norms Medium" panose="02000803030000020003" pitchFamily="50" charset="0"/>
              </a:rPr>
              <a:t>(</a:t>
            </a:r>
            <a:r>
              <a:rPr lang="en-US" dirty="0" err="1">
                <a:solidFill>
                  <a:schemeClr val="bg1"/>
                </a:solidFill>
                <a:latin typeface="TT Norms Medium" panose="02000803030000020003" pitchFamily="50" charset="0"/>
              </a:rPr>
              <a:t>x,y</a:t>
            </a:r>
            <a:r>
              <a:rPr lang="en-US" dirty="0">
                <a:solidFill>
                  <a:schemeClr val="bg1"/>
                </a:solidFill>
                <a:latin typeface="TT Norms Medium" panose="02000803030000020003" pitchFamily="50" charset="0"/>
              </a:rPr>
              <a:t>) method can be used to find the highest value of x and y:</a:t>
            </a:r>
          </a:p>
          <a:p>
            <a:pPr marL="0" indent="0">
              <a:buNone/>
            </a:pPr>
            <a:r>
              <a:rPr lang="nn-NO" dirty="0">
                <a:solidFill>
                  <a:srgbClr val="FFC000"/>
                </a:solidFill>
                <a:latin typeface="TT Norms Medium" panose="02000803030000020003" pitchFamily="50" charset="0"/>
              </a:rPr>
              <a:t>	Math.Max(5, 10);</a:t>
            </a:r>
          </a:p>
          <a:p>
            <a:pPr marL="0" indent="0">
              <a:buNone/>
            </a:pPr>
            <a:endParaRPr lang="nn-NO" dirty="0">
              <a:solidFill>
                <a:srgbClr val="00B0F0"/>
              </a:solidFill>
              <a:latin typeface="TT Norms Medium" panose="02000803030000020003" pitchFamily="50" charset="0"/>
            </a:endParaRPr>
          </a:p>
          <a:p>
            <a:pPr marL="0" indent="0">
              <a:buNone/>
            </a:pPr>
            <a:r>
              <a:rPr lang="nn-NO" dirty="0">
                <a:solidFill>
                  <a:srgbClr val="00B0F0"/>
                </a:solidFill>
                <a:latin typeface="TT Norms Medium" panose="02000803030000020003" pitchFamily="50" charset="0"/>
              </a:rPr>
              <a:t>Math.Min(x,y)</a:t>
            </a:r>
          </a:p>
          <a:p>
            <a:pPr marL="0" indent="0">
              <a:buNone/>
            </a:pPr>
            <a:r>
              <a:rPr lang="en-US" dirty="0">
                <a:solidFill>
                  <a:schemeClr val="bg1"/>
                </a:solidFill>
                <a:latin typeface="TT Norms Medium" panose="02000803030000020003" pitchFamily="50" charset="0"/>
              </a:rPr>
              <a:t>The </a:t>
            </a:r>
            <a:r>
              <a:rPr lang="en-US" dirty="0" err="1">
                <a:solidFill>
                  <a:schemeClr val="bg1"/>
                </a:solidFill>
                <a:latin typeface="TT Norms Medium" panose="02000803030000020003" pitchFamily="50" charset="0"/>
              </a:rPr>
              <a:t>Math.Min</a:t>
            </a:r>
            <a:r>
              <a:rPr lang="en-US" dirty="0">
                <a:solidFill>
                  <a:schemeClr val="bg1"/>
                </a:solidFill>
                <a:latin typeface="TT Norms Medium" panose="02000803030000020003" pitchFamily="50" charset="0"/>
              </a:rPr>
              <a:t>(</a:t>
            </a:r>
            <a:r>
              <a:rPr lang="en-US" dirty="0" err="1">
                <a:solidFill>
                  <a:schemeClr val="bg1"/>
                </a:solidFill>
                <a:latin typeface="TT Norms Medium" panose="02000803030000020003" pitchFamily="50" charset="0"/>
              </a:rPr>
              <a:t>x,y</a:t>
            </a:r>
            <a:r>
              <a:rPr lang="en-US" dirty="0">
                <a:solidFill>
                  <a:schemeClr val="bg1"/>
                </a:solidFill>
                <a:latin typeface="TT Norms Medium" panose="02000803030000020003" pitchFamily="50" charset="0"/>
              </a:rPr>
              <a:t>) method can be used to find the lowest value of </a:t>
            </a:r>
            <a:r>
              <a:rPr lang="en-US" dirty="0" err="1">
                <a:solidFill>
                  <a:schemeClr val="bg1"/>
                </a:solidFill>
                <a:latin typeface="TT Norms Medium" panose="02000803030000020003" pitchFamily="50" charset="0"/>
              </a:rPr>
              <a:t>of</a:t>
            </a:r>
            <a:r>
              <a:rPr lang="en-US" dirty="0">
                <a:solidFill>
                  <a:schemeClr val="bg1"/>
                </a:solidFill>
                <a:latin typeface="TT Norms Medium" panose="02000803030000020003" pitchFamily="50" charset="0"/>
              </a:rPr>
              <a:t> x and y:</a:t>
            </a:r>
          </a:p>
          <a:p>
            <a:pPr marL="0" indent="0">
              <a:buNone/>
            </a:pPr>
            <a:r>
              <a:rPr lang="nn-NO" dirty="0">
                <a:solidFill>
                  <a:srgbClr val="FFC000"/>
                </a:solidFill>
                <a:latin typeface="TT Norms Medium" panose="02000803030000020003" pitchFamily="50" charset="0"/>
              </a:rPr>
              <a:t>	Math.Min(5, 10);</a:t>
            </a:r>
          </a:p>
          <a:p>
            <a:pPr marL="0" indent="0">
              <a:buNone/>
            </a:pPr>
            <a:endParaRPr lang="en-US" dirty="0">
              <a:solidFill>
                <a:srgbClr val="00B0F0"/>
              </a:solidFill>
              <a:latin typeface="TT Norms Medium" panose="02000803030000020003" pitchFamily="50" charset="0"/>
            </a:endParaRPr>
          </a:p>
          <a:p>
            <a:pPr marL="0" indent="0">
              <a:buNone/>
            </a:pPr>
            <a:r>
              <a:rPr lang="en-US" dirty="0" err="1">
                <a:solidFill>
                  <a:srgbClr val="00B0F0"/>
                </a:solidFill>
                <a:latin typeface="TT Norms Medium" panose="02000803030000020003" pitchFamily="50" charset="0"/>
              </a:rPr>
              <a:t>Math.Sqrt</a:t>
            </a:r>
            <a:r>
              <a:rPr lang="en-US" dirty="0">
                <a:solidFill>
                  <a:srgbClr val="00B0F0"/>
                </a:solidFill>
                <a:latin typeface="TT Norms Medium" panose="02000803030000020003" pitchFamily="50" charset="0"/>
              </a:rPr>
              <a:t>(x)</a:t>
            </a:r>
          </a:p>
          <a:p>
            <a:pPr marL="0" indent="0">
              <a:buNone/>
            </a:pPr>
            <a:r>
              <a:rPr lang="en-US" dirty="0">
                <a:solidFill>
                  <a:schemeClr val="bg1"/>
                </a:solidFill>
                <a:latin typeface="TT Norms Medium" panose="02000803030000020003" pitchFamily="50" charset="0"/>
              </a:rPr>
              <a:t>The </a:t>
            </a:r>
            <a:r>
              <a:rPr lang="en-US" dirty="0" err="1">
                <a:solidFill>
                  <a:schemeClr val="bg1"/>
                </a:solidFill>
                <a:latin typeface="TT Norms Medium" panose="02000803030000020003" pitchFamily="50" charset="0"/>
              </a:rPr>
              <a:t>Math.Sqrt</a:t>
            </a:r>
            <a:r>
              <a:rPr lang="en-US" dirty="0">
                <a:solidFill>
                  <a:schemeClr val="bg1"/>
                </a:solidFill>
                <a:latin typeface="TT Norms Medium" panose="02000803030000020003" pitchFamily="50" charset="0"/>
              </a:rPr>
              <a:t>(x) method returns the square root of x:</a:t>
            </a:r>
          </a:p>
          <a:p>
            <a:pPr marL="0" indent="0">
              <a:buNone/>
            </a:pPr>
            <a:r>
              <a:rPr lang="nn-NO" dirty="0">
                <a:solidFill>
                  <a:srgbClr val="FFC000"/>
                </a:solidFill>
                <a:latin typeface="TT Norms Medium" panose="02000803030000020003" pitchFamily="50" charset="0"/>
              </a:rPr>
              <a:t>	Math.Sqrt(64);</a:t>
            </a:r>
          </a:p>
        </p:txBody>
      </p:sp>
    </p:spTree>
    <p:extLst>
      <p:ext uri="{BB962C8B-B14F-4D97-AF65-F5344CB8AC3E}">
        <p14:creationId xmlns:p14="http://schemas.microsoft.com/office/powerpoint/2010/main" val="3046017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Conditional statements – if statement</a:t>
            </a:r>
            <a:endParaRPr lang="en-LC" sz="3600" dirty="0">
              <a:solidFill>
                <a:srgbClr val="FFC000"/>
              </a:solidFill>
              <a:latin typeface="Cameliya" panose="02000500000000000000" pitchFamily="2" charset="0"/>
            </a:endParaRPr>
          </a:p>
        </p:txBody>
      </p:sp>
      <p:pic>
        <p:nvPicPr>
          <p:cNvPr id="6" name="Picture 5">
            <a:extLst>
              <a:ext uri="{FF2B5EF4-FFF2-40B4-BE49-F238E27FC236}">
                <a16:creationId xmlns:a16="http://schemas.microsoft.com/office/drawing/2014/main" id="{6782CA0E-BDCD-6EB9-1A25-3132E42C9D05}"/>
              </a:ext>
            </a:extLst>
          </p:cNvPr>
          <p:cNvPicPr>
            <a:picLocks noChangeAspect="1"/>
          </p:cNvPicPr>
          <p:nvPr/>
        </p:nvPicPr>
        <p:blipFill rotWithShape="1">
          <a:blip r:embed="rId2">
            <a:extLst>
              <a:ext uri="{28A0092B-C50C-407E-A947-70E740481C1C}">
                <a14:useLocalDpi xmlns:a14="http://schemas.microsoft.com/office/drawing/2010/main" val="0"/>
              </a:ext>
            </a:extLst>
          </a:blip>
          <a:srcRect b="16051"/>
          <a:stretch/>
        </p:blipFill>
        <p:spPr>
          <a:xfrm>
            <a:off x="1248618" y="1907774"/>
            <a:ext cx="9694763" cy="2794856"/>
          </a:xfrm>
          <a:prstGeom prst="rect">
            <a:avLst/>
          </a:prstGeom>
        </p:spPr>
      </p:pic>
    </p:spTree>
    <p:extLst>
      <p:ext uri="{BB962C8B-B14F-4D97-AF65-F5344CB8AC3E}">
        <p14:creationId xmlns:p14="http://schemas.microsoft.com/office/powerpoint/2010/main" val="137323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fontScale="62500" lnSpcReduction="20000"/>
          </a:bodyPr>
          <a:lstStyle/>
          <a:p>
            <a:pPr marL="0" indent="0">
              <a:buNone/>
            </a:pPr>
            <a:r>
              <a:rPr lang="en-US" dirty="0">
                <a:solidFill>
                  <a:srgbClr val="00B0F0"/>
                </a:solidFill>
                <a:latin typeface="TT Norms Medium" panose="02000803030000020003" pitchFamily="50" charset="0"/>
              </a:rPr>
              <a:t>What is C#?</a:t>
            </a:r>
          </a:p>
          <a:p>
            <a:pPr marL="0" indent="0">
              <a:buNone/>
            </a:pPr>
            <a:r>
              <a:rPr lang="en-US" dirty="0">
                <a:solidFill>
                  <a:schemeClr val="bg1"/>
                </a:solidFill>
                <a:latin typeface="TT Norms Medium" panose="02000803030000020003" pitchFamily="50" charset="0"/>
              </a:rPr>
              <a:t>C# is pronounced "C-Sharp".</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It is an object-oriented programming language created by Microsoft that runs on the .NET Framework.</a:t>
            </a:r>
          </a:p>
          <a:p>
            <a:pPr marL="0" indent="0">
              <a:buNone/>
            </a:pPr>
            <a:r>
              <a:rPr lang="en-US" dirty="0">
                <a:solidFill>
                  <a:schemeClr val="bg1"/>
                </a:solidFill>
                <a:latin typeface="TT Norms Medium" panose="02000803030000020003" pitchFamily="50" charset="0"/>
              </a:rPr>
              <a:t>C# is used for:</a:t>
            </a:r>
          </a:p>
          <a:p>
            <a:pPr marL="0" indent="0">
              <a:buNone/>
            </a:pPr>
            <a:endParaRPr lang="en-US" dirty="0">
              <a:solidFill>
                <a:schemeClr val="bg1"/>
              </a:solidFill>
              <a:latin typeface="TT Norms Medium" panose="02000803030000020003" pitchFamily="50" charset="0"/>
            </a:endParaRPr>
          </a:p>
          <a:p>
            <a:r>
              <a:rPr lang="en-US" dirty="0">
                <a:solidFill>
                  <a:schemeClr val="bg1"/>
                </a:solidFill>
                <a:latin typeface="TT Norms Medium" panose="02000803030000020003" pitchFamily="50" charset="0"/>
              </a:rPr>
              <a:t>Mobile applications</a:t>
            </a:r>
          </a:p>
          <a:p>
            <a:r>
              <a:rPr lang="en-US" dirty="0">
                <a:solidFill>
                  <a:schemeClr val="bg1"/>
                </a:solidFill>
                <a:latin typeface="TT Norms Medium" panose="02000803030000020003" pitchFamily="50" charset="0"/>
              </a:rPr>
              <a:t>Desktop applications</a:t>
            </a:r>
          </a:p>
          <a:p>
            <a:r>
              <a:rPr lang="en-US" dirty="0">
                <a:solidFill>
                  <a:schemeClr val="bg1"/>
                </a:solidFill>
                <a:latin typeface="TT Norms Medium" panose="02000803030000020003" pitchFamily="50" charset="0"/>
              </a:rPr>
              <a:t>Web applications</a:t>
            </a:r>
          </a:p>
          <a:p>
            <a:r>
              <a:rPr lang="en-US" dirty="0">
                <a:solidFill>
                  <a:schemeClr val="bg1"/>
                </a:solidFill>
                <a:latin typeface="TT Norms Medium" panose="02000803030000020003" pitchFamily="50" charset="0"/>
              </a:rPr>
              <a:t>Web services</a:t>
            </a:r>
          </a:p>
          <a:p>
            <a:r>
              <a:rPr lang="en-US" dirty="0">
                <a:solidFill>
                  <a:schemeClr val="bg1"/>
                </a:solidFill>
                <a:latin typeface="TT Norms Medium" panose="02000803030000020003" pitchFamily="50" charset="0"/>
              </a:rPr>
              <a:t>Web sites</a:t>
            </a:r>
          </a:p>
          <a:p>
            <a:r>
              <a:rPr lang="en-US" dirty="0">
                <a:solidFill>
                  <a:schemeClr val="bg1"/>
                </a:solidFill>
                <a:latin typeface="TT Norms Medium" panose="02000803030000020003" pitchFamily="50" charset="0"/>
              </a:rPr>
              <a:t>Games</a:t>
            </a:r>
          </a:p>
          <a:p>
            <a:r>
              <a:rPr lang="en-US" dirty="0">
                <a:solidFill>
                  <a:schemeClr val="bg1"/>
                </a:solidFill>
                <a:latin typeface="TT Norms Medium" panose="02000803030000020003" pitchFamily="50" charset="0"/>
              </a:rPr>
              <a:t>VR</a:t>
            </a:r>
          </a:p>
          <a:p>
            <a:r>
              <a:rPr lang="en-US" dirty="0">
                <a:solidFill>
                  <a:schemeClr val="bg1"/>
                </a:solidFill>
                <a:latin typeface="TT Norms Medium" panose="02000803030000020003" pitchFamily="50" charset="0"/>
              </a:rPr>
              <a:t>Database applications</a:t>
            </a:r>
          </a:p>
          <a:p>
            <a:r>
              <a:rPr lang="en-US" dirty="0">
                <a:solidFill>
                  <a:schemeClr val="bg1"/>
                </a:solidFill>
                <a:latin typeface="TT Norms Medium" panose="02000803030000020003" pitchFamily="50" charset="0"/>
              </a:rPr>
              <a:t>And much, much more!</a:t>
            </a:r>
            <a:endParaRPr lang="en-LC" dirty="0">
              <a:solidFill>
                <a:schemeClr val="bg1"/>
              </a:solidFill>
              <a:latin typeface="TT Norms Medium" panose="02000803030000020003" pitchFamily="50" charset="0"/>
            </a:endParaRPr>
          </a:p>
        </p:txBody>
      </p:sp>
      <p:sp>
        <p:nvSpPr>
          <p:cNvPr id="6" name="Title 1">
            <a:extLst>
              <a:ext uri="{FF2B5EF4-FFF2-40B4-BE49-F238E27FC236}">
                <a16:creationId xmlns:a16="http://schemas.microsoft.com/office/drawing/2014/main" id="{AD9414F2-0599-0030-C2B7-6E69A4AC7BFF}"/>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Introduction</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312600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Conditional statements – else statement</a:t>
            </a:r>
            <a:endParaRPr lang="en-LC" sz="3600" dirty="0">
              <a:solidFill>
                <a:srgbClr val="FFC000"/>
              </a:solidFill>
              <a:latin typeface="Cameliya" panose="02000500000000000000" pitchFamily="2" charset="0"/>
            </a:endParaRPr>
          </a:p>
        </p:txBody>
      </p:sp>
      <p:pic>
        <p:nvPicPr>
          <p:cNvPr id="6" name="Picture 5">
            <a:extLst>
              <a:ext uri="{FF2B5EF4-FFF2-40B4-BE49-F238E27FC236}">
                <a16:creationId xmlns:a16="http://schemas.microsoft.com/office/drawing/2014/main" id="{6782CA0E-BDCD-6EB9-1A25-3132E42C9D05}"/>
              </a:ext>
            </a:extLst>
          </p:cNvPr>
          <p:cNvPicPr>
            <a:picLocks noChangeAspect="1"/>
          </p:cNvPicPr>
          <p:nvPr/>
        </p:nvPicPr>
        <p:blipFill rotWithShape="1">
          <a:blip r:embed="rId2">
            <a:extLst>
              <a:ext uri="{28A0092B-C50C-407E-A947-70E740481C1C}">
                <a14:useLocalDpi xmlns:a14="http://schemas.microsoft.com/office/drawing/2010/main" val="0"/>
              </a:ext>
            </a:extLst>
          </a:blip>
          <a:srcRect b="11065"/>
          <a:stretch/>
        </p:blipFill>
        <p:spPr>
          <a:xfrm>
            <a:off x="1785394" y="1569695"/>
            <a:ext cx="8621211" cy="3951539"/>
          </a:xfrm>
          <a:prstGeom prst="rect">
            <a:avLst/>
          </a:prstGeom>
        </p:spPr>
      </p:pic>
    </p:spTree>
    <p:extLst>
      <p:ext uri="{BB962C8B-B14F-4D97-AF65-F5344CB8AC3E}">
        <p14:creationId xmlns:p14="http://schemas.microsoft.com/office/powerpoint/2010/main" val="288565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Conditional statements – if else statement</a:t>
            </a:r>
            <a:endParaRPr lang="en-LC" sz="3600" dirty="0">
              <a:solidFill>
                <a:srgbClr val="FFC000"/>
              </a:solidFill>
              <a:latin typeface="Cameliya" panose="02000500000000000000" pitchFamily="2" charset="0"/>
            </a:endParaRPr>
          </a:p>
        </p:txBody>
      </p:sp>
      <p:pic>
        <p:nvPicPr>
          <p:cNvPr id="6" name="Picture 5">
            <a:extLst>
              <a:ext uri="{FF2B5EF4-FFF2-40B4-BE49-F238E27FC236}">
                <a16:creationId xmlns:a16="http://schemas.microsoft.com/office/drawing/2014/main" id="{6782CA0E-BDCD-6EB9-1A25-3132E42C9D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63424" y="1247898"/>
            <a:ext cx="5465151" cy="2416598"/>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2F66927E-4F5D-1283-57DF-C9C746D9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424" y="3644691"/>
            <a:ext cx="4396987" cy="2416598"/>
          </a:xfrm>
          <a:prstGeom prst="rect">
            <a:avLst/>
          </a:prstGeom>
        </p:spPr>
      </p:pic>
    </p:spTree>
    <p:extLst>
      <p:ext uri="{BB962C8B-B14F-4D97-AF65-F5344CB8AC3E}">
        <p14:creationId xmlns:p14="http://schemas.microsoft.com/office/powerpoint/2010/main" val="2953082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6000" dirty="0">
                <a:solidFill>
                  <a:srgbClr val="00B0F0"/>
                </a:solidFill>
                <a:latin typeface="Cameliya" panose="02000500000000000000" pitchFamily="2" charset="0"/>
              </a:rPr>
              <a:t>Project : </a:t>
            </a:r>
            <a:r>
              <a:rPr lang="en-US" sz="6000" dirty="0">
                <a:solidFill>
                  <a:srgbClr val="FFC000"/>
                </a:solidFill>
                <a:latin typeface="Cameliya" panose="02000500000000000000" pitchFamily="2" charset="0"/>
              </a:rPr>
              <a:t>Advanced calculator</a:t>
            </a:r>
            <a:endParaRPr lang="en-LC" sz="6000" dirty="0">
              <a:solidFill>
                <a:srgbClr val="FFC000"/>
              </a:solidFill>
              <a:latin typeface="Cameliya" panose="02000500000000000000" pitchFamily="2" charset="0"/>
            </a:endParaRPr>
          </a:p>
        </p:txBody>
      </p:sp>
      <p:pic>
        <p:nvPicPr>
          <p:cNvPr id="5" name="Graphic 4" descr="Calculator with solid fill">
            <a:extLst>
              <a:ext uri="{FF2B5EF4-FFF2-40B4-BE49-F238E27FC236}">
                <a16:creationId xmlns:a16="http://schemas.microsoft.com/office/drawing/2014/main" id="{BAC125CC-9D8B-F135-325B-8F5617481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8211" y="1184934"/>
            <a:ext cx="4488131" cy="4488131"/>
          </a:xfrm>
          <a:prstGeom prst="rect">
            <a:avLst/>
          </a:prstGeom>
        </p:spPr>
      </p:pic>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8404891" y="1501126"/>
            <a:ext cx="3305783" cy="4488131"/>
          </a:xfrm>
        </p:spPr>
        <p:txBody>
          <a:bodyPr>
            <a:normAutofit/>
          </a:bodyPr>
          <a:lstStyle/>
          <a:p>
            <a:pPr marL="0" indent="0">
              <a:buNone/>
            </a:pPr>
            <a:r>
              <a:rPr lang="en-US" dirty="0">
                <a:solidFill>
                  <a:srgbClr val="00B0F0"/>
                </a:solidFill>
                <a:latin typeface="TT Norms Medium" panose="02000803030000020003" pitchFamily="50" charset="0"/>
              </a:rPr>
              <a:t>Features:</a:t>
            </a:r>
          </a:p>
          <a:p>
            <a:r>
              <a:rPr lang="en-US" dirty="0">
                <a:solidFill>
                  <a:schemeClr val="bg1"/>
                </a:solidFill>
                <a:latin typeface="TT Norms Medium" panose="02000803030000020003" pitchFamily="50" charset="0"/>
              </a:rPr>
              <a:t>Operators (+, -, *, /, %)</a:t>
            </a:r>
          </a:p>
          <a:p>
            <a:r>
              <a:rPr lang="en-US" dirty="0">
                <a:solidFill>
                  <a:schemeClr val="bg1"/>
                </a:solidFill>
                <a:latin typeface="TT Norms Medium" panose="02000803030000020003" pitchFamily="50" charset="0"/>
              </a:rPr>
              <a:t>Square root</a:t>
            </a:r>
          </a:p>
          <a:p>
            <a:r>
              <a:rPr lang="en-US" dirty="0">
                <a:solidFill>
                  <a:schemeClr val="bg1"/>
                </a:solidFill>
                <a:latin typeface="TT Norms Medium" panose="02000803030000020003" pitchFamily="50" charset="0"/>
              </a:rPr>
              <a:t>Validation</a:t>
            </a:r>
            <a:endParaRPr lang="en-LC"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766627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Advanced calculator</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0007C175-E4C4-C3C0-5136-A5E06C2B6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751" y="283949"/>
            <a:ext cx="4403080" cy="1264885"/>
          </a:xfrm>
          <a:prstGeom prst="rect">
            <a:avLst/>
          </a:prstGeom>
        </p:spPr>
      </p:pic>
      <p:pic>
        <p:nvPicPr>
          <p:cNvPr id="8" name="Picture 7" descr="Text&#10;&#10;Description automatically generated">
            <a:extLst>
              <a:ext uri="{FF2B5EF4-FFF2-40B4-BE49-F238E27FC236}">
                <a16:creationId xmlns:a16="http://schemas.microsoft.com/office/drawing/2014/main" id="{F64B3669-B01A-ADB6-522B-7A4DB7138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750" y="1548833"/>
            <a:ext cx="4402892" cy="2053349"/>
          </a:xfrm>
          <a:prstGeom prst="rect">
            <a:avLst/>
          </a:prstGeom>
        </p:spPr>
      </p:pic>
      <p:pic>
        <p:nvPicPr>
          <p:cNvPr id="10" name="Picture 9" descr="Text&#10;&#10;Description automatically generated">
            <a:extLst>
              <a:ext uri="{FF2B5EF4-FFF2-40B4-BE49-F238E27FC236}">
                <a16:creationId xmlns:a16="http://schemas.microsoft.com/office/drawing/2014/main" id="{2B0D12A3-E6BB-A21F-A63B-CCB8263E1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750" y="3602182"/>
            <a:ext cx="4402892" cy="1040684"/>
          </a:xfrm>
          <a:prstGeom prst="rect">
            <a:avLst/>
          </a:prstGeom>
        </p:spPr>
      </p:pic>
      <p:pic>
        <p:nvPicPr>
          <p:cNvPr id="12" name="Picture 11" descr="Text&#10;&#10;Description automatically generated">
            <a:extLst>
              <a:ext uri="{FF2B5EF4-FFF2-40B4-BE49-F238E27FC236}">
                <a16:creationId xmlns:a16="http://schemas.microsoft.com/office/drawing/2014/main" id="{AD345AEB-B1B6-F284-7BDA-29F6C211A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750" y="4642866"/>
            <a:ext cx="4402892" cy="1773165"/>
          </a:xfrm>
          <a:prstGeom prst="rect">
            <a:avLst/>
          </a:prstGeom>
        </p:spPr>
      </p:pic>
    </p:spTree>
    <p:extLst>
      <p:ext uri="{BB962C8B-B14F-4D97-AF65-F5344CB8AC3E}">
        <p14:creationId xmlns:p14="http://schemas.microsoft.com/office/powerpoint/2010/main" val="3430554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a:bodyPr>
          <a:lstStyle/>
          <a:p>
            <a:pPr marL="0" indent="0">
              <a:buNone/>
            </a:pPr>
            <a:r>
              <a:rPr lang="en-US" dirty="0">
                <a:solidFill>
                  <a:schemeClr val="bg1"/>
                </a:solidFill>
                <a:latin typeface="TT Norms Medium" panose="02000803030000020003" pitchFamily="50" charset="0"/>
              </a:rPr>
              <a:t>Iteration statements also known as looping statements are statements that helps in performing a specific  task again and again as long as the condition within the iteration statement is satisfied.</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Types of Iteration statements</a:t>
            </a:r>
          </a:p>
          <a:p>
            <a:r>
              <a:rPr lang="en-US" dirty="0">
                <a:solidFill>
                  <a:schemeClr val="bg1"/>
                </a:solidFill>
                <a:latin typeface="TT Norms Medium" panose="02000803030000020003" pitchFamily="50" charset="0"/>
              </a:rPr>
              <a:t>FOR LOOP</a:t>
            </a:r>
          </a:p>
          <a:p>
            <a:r>
              <a:rPr lang="en-US" dirty="0">
                <a:solidFill>
                  <a:schemeClr val="bg1"/>
                </a:solidFill>
                <a:latin typeface="TT Norms Medium" panose="02000803030000020003" pitchFamily="50" charset="0"/>
              </a:rPr>
              <a:t>WHILE LOOP</a:t>
            </a:r>
          </a:p>
          <a:p>
            <a:r>
              <a:rPr lang="en-US" dirty="0">
                <a:solidFill>
                  <a:schemeClr val="bg1"/>
                </a:solidFill>
                <a:latin typeface="TT Norms Medium" panose="02000803030000020003" pitchFamily="50" charset="0"/>
              </a:rPr>
              <a:t>DO WHILE LOOP</a:t>
            </a:r>
          </a:p>
          <a:p>
            <a:pPr marL="0" indent="0">
              <a:buNone/>
            </a:pP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Iteration statements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29598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51227"/>
          </a:xfrm>
        </p:spPr>
        <p:txBody>
          <a:bodyPr>
            <a:normAutofit/>
          </a:bodyPr>
          <a:lstStyle/>
          <a:p>
            <a:pPr marL="0" indent="0">
              <a:buNone/>
            </a:pPr>
            <a:r>
              <a:rPr lang="en-US" dirty="0">
                <a:solidFill>
                  <a:srgbClr val="00B0F0"/>
                </a:solidFill>
                <a:latin typeface="TT Norms Medium" panose="02000803030000020003" pitchFamily="50" charset="0"/>
              </a:rPr>
              <a:t>FOR loop</a:t>
            </a:r>
            <a:endParaRPr lang="en-US" dirty="0">
              <a:solidFill>
                <a:schemeClr val="bg1"/>
              </a:solidFill>
              <a:latin typeface="TT Norms Medium" panose="02000803030000020003" pitchFamily="50" charset="0"/>
            </a:endParaRPr>
          </a:p>
          <a:p>
            <a:pPr marL="0" indent="0">
              <a:buNone/>
            </a:pP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Iteration statements</a:t>
            </a:r>
            <a:endParaRPr lang="en-LC" sz="3600" dirty="0">
              <a:solidFill>
                <a:srgbClr val="FFC000"/>
              </a:solidFill>
              <a:latin typeface="Cameliya" panose="02000500000000000000" pitchFamily="2"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BE0D0928-3CC5-FA64-1CEC-8C9D39CA2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83" y="1795915"/>
            <a:ext cx="7286479" cy="4608714"/>
          </a:xfrm>
          <a:prstGeom prst="rect">
            <a:avLst/>
          </a:prstGeom>
        </p:spPr>
      </p:pic>
      <p:pic>
        <p:nvPicPr>
          <p:cNvPr id="7" name="Picture 6" descr="Diagram&#10;&#10;Description automatically generated">
            <a:extLst>
              <a:ext uri="{FF2B5EF4-FFF2-40B4-BE49-F238E27FC236}">
                <a16:creationId xmlns:a16="http://schemas.microsoft.com/office/drawing/2014/main" id="{24305262-BEBE-1355-10A1-25A3CCCAD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662" y="1795915"/>
            <a:ext cx="3935910" cy="4608714"/>
          </a:xfrm>
          <a:prstGeom prst="rect">
            <a:avLst/>
          </a:prstGeom>
        </p:spPr>
      </p:pic>
    </p:spTree>
    <p:extLst>
      <p:ext uri="{BB962C8B-B14F-4D97-AF65-F5344CB8AC3E}">
        <p14:creationId xmlns:p14="http://schemas.microsoft.com/office/powerpoint/2010/main" val="326779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51227"/>
          </a:xfrm>
        </p:spPr>
        <p:txBody>
          <a:bodyPr>
            <a:normAutofit/>
          </a:bodyPr>
          <a:lstStyle/>
          <a:p>
            <a:pPr marL="0" indent="0">
              <a:buNone/>
            </a:pPr>
            <a:r>
              <a:rPr lang="en-US" dirty="0">
                <a:solidFill>
                  <a:srgbClr val="00B0F0"/>
                </a:solidFill>
                <a:latin typeface="TT Norms Medium" panose="02000803030000020003" pitchFamily="50" charset="0"/>
              </a:rPr>
              <a:t>FOR loop example</a:t>
            </a:r>
            <a:endParaRPr lang="en-US" dirty="0">
              <a:solidFill>
                <a:schemeClr val="bg1"/>
              </a:solidFill>
              <a:latin typeface="TT Norms Medium" panose="02000803030000020003" pitchFamily="50" charset="0"/>
            </a:endParaRPr>
          </a:p>
          <a:p>
            <a:pPr marL="0" indent="0">
              <a:buNone/>
            </a:pP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Iteration statements</a:t>
            </a:r>
            <a:endParaRPr lang="en-LC" sz="3600" dirty="0">
              <a:solidFill>
                <a:srgbClr val="FFC000"/>
              </a:solidFill>
              <a:latin typeface="Cameliya" panose="02000500000000000000" pitchFamily="2"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226FD5BB-C7F2-3F83-0B12-0A3EF420B260}"/>
              </a:ext>
            </a:extLst>
          </p:cNvPr>
          <p:cNvPicPr>
            <a:picLocks noChangeAspect="1"/>
          </p:cNvPicPr>
          <p:nvPr/>
        </p:nvPicPr>
        <p:blipFill rotWithShape="1">
          <a:blip r:embed="rId2">
            <a:extLst>
              <a:ext uri="{28A0092B-C50C-407E-A947-70E740481C1C}">
                <a14:useLocalDpi xmlns:a14="http://schemas.microsoft.com/office/drawing/2010/main" val="0"/>
              </a:ext>
            </a:extLst>
          </a:blip>
          <a:srcRect b="16684"/>
          <a:stretch/>
        </p:blipFill>
        <p:spPr>
          <a:xfrm>
            <a:off x="1373270" y="1939972"/>
            <a:ext cx="9445459" cy="3076645"/>
          </a:xfrm>
          <a:prstGeom prst="rect">
            <a:avLst/>
          </a:prstGeom>
        </p:spPr>
      </p:pic>
    </p:spTree>
    <p:extLst>
      <p:ext uri="{BB962C8B-B14F-4D97-AF65-F5344CB8AC3E}">
        <p14:creationId xmlns:p14="http://schemas.microsoft.com/office/powerpoint/2010/main" val="1128634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51227"/>
          </a:xfrm>
        </p:spPr>
        <p:txBody>
          <a:bodyPr>
            <a:normAutofit/>
          </a:bodyPr>
          <a:lstStyle/>
          <a:p>
            <a:pPr marL="0" indent="0">
              <a:buNone/>
            </a:pPr>
            <a:r>
              <a:rPr lang="en-US" dirty="0">
                <a:solidFill>
                  <a:srgbClr val="00B0F0"/>
                </a:solidFill>
                <a:latin typeface="TT Norms Medium" panose="02000803030000020003" pitchFamily="50" charset="0"/>
              </a:rPr>
              <a:t>WHILE loop example</a:t>
            </a:r>
            <a:endParaRPr lang="en-US" dirty="0">
              <a:solidFill>
                <a:schemeClr val="bg1"/>
              </a:solidFill>
              <a:latin typeface="TT Norms Medium" panose="02000803030000020003" pitchFamily="50" charset="0"/>
            </a:endParaRPr>
          </a:p>
          <a:p>
            <a:pPr marL="0" indent="0">
              <a:buNone/>
            </a:pP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Iteration statements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FB404B37-D1DD-B767-D59B-EFC8D2A45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426" y="2138568"/>
            <a:ext cx="9487148" cy="3228959"/>
          </a:xfrm>
          <a:prstGeom prst="rect">
            <a:avLst/>
          </a:prstGeom>
        </p:spPr>
      </p:pic>
    </p:spTree>
    <p:extLst>
      <p:ext uri="{BB962C8B-B14F-4D97-AF65-F5344CB8AC3E}">
        <p14:creationId xmlns:p14="http://schemas.microsoft.com/office/powerpoint/2010/main" val="3685919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2056296"/>
          </a:xfrm>
        </p:spPr>
        <p:txBody>
          <a:bodyPr>
            <a:normAutofit/>
          </a:bodyPr>
          <a:lstStyle/>
          <a:p>
            <a:pPr marL="0" indent="0">
              <a:buNone/>
            </a:pPr>
            <a:r>
              <a:rPr lang="en-US" dirty="0">
                <a:solidFill>
                  <a:srgbClr val="00B0F0"/>
                </a:solidFill>
                <a:latin typeface="TT Norms Medium" panose="02000803030000020003" pitchFamily="50" charset="0"/>
              </a:rPr>
              <a:t>DO WHILE loop </a:t>
            </a:r>
          </a:p>
          <a:p>
            <a:pPr marL="0" indent="0">
              <a:buNone/>
            </a:pPr>
            <a:r>
              <a:rPr lang="en-US" dirty="0">
                <a:solidFill>
                  <a:schemeClr val="bg1"/>
                </a:solidFill>
                <a:latin typeface="TT Norms Medium" panose="02000803030000020003" pitchFamily="50" charset="0"/>
              </a:rPr>
              <a:t>The do/while loop is a variant of the while loop. This loop will execute the code block once, before checking if the condition is true, then it will repeat the loop as long as the condition is true.</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Iteration statements</a:t>
            </a:r>
            <a:endParaRPr lang="en-LC" sz="3600" dirty="0">
              <a:solidFill>
                <a:srgbClr val="FFC000"/>
              </a:solidFill>
              <a:latin typeface="Cameliya" panose="02000500000000000000"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123110E5-817C-B0B1-A860-B593B7673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840" y="3063180"/>
            <a:ext cx="10330319" cy="2979900"/>
          </a:xfrm>
          <a:prstGeom prst="rect">
            <a:avLst/>
          </a:prstGeom>
        </p:spPr>
      </p:pic>
    </p:spTree>
    <p:extLst>
      <p:ext uri="{BB962C8B-B14F-4D97-AF65-F5344CB8AC3E}">
        <p14:creationId xmlns:p14="http://schemas.microsoft.com/office/powerpoint/2010/main" val="1099490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238408"/>
          </a:xfrm>
        </p:spPr>
        <p:txBody>
          <a:bodyPr>
            <a:normAutofit fontScale="92500" lnSpcReduction="10000"/>
          </a:bodyPr>
          <a:lstStyle/>
          <a:p>
            <a:pPr marL="0" indent="0">
              <a:buNone/>
            </a:pPr>
            <a:r>
              <a:rPr lang="en-US" dirty="0">
                <a:solidFill>
                  <a:schemeClr val="bg1"/>
                </a:solidFill>
                <a:latin typeface="TT Norms Medium" panose="02000803030000020003" pitchFamily="50" charset="0"/>
              </a:rPr>
              <a:t>Arrays are used to store multiple values in a single variable, instead of declaring separate variables for each value. </a:t>
            </a:r>
          </a:p>
          <a:p>
            <a:pPr marL="0" indent="0">
              <a:buNone/>
            </a:pPr>
            <a:r>
              <a:rPr lang="en-US" dirty="0">
                <a:solidFill>
                  <a:schemeClr val="bg1"/>
                </a:solidFill>
                <a:latin typeface="TT Norms Medium" panose="02000803030000020003" pitchFamily="50" charset="0"/>
              </a:rPr>
              <a:t>Note: Counting of array elements starts from 0.</a:t>
            </a:r>
          </a:p>
          <a:p>
            <a:pPr marL="0" indent="0">
              <a:buNone/>
            </a:pPr>
            <a:r>
              <a:rPr lang="en-US" dirty="0">
                <a:solidFill>
                  <a:schemeClr val="bg1"/>
                </a:solidFill>
                <a:latin typeface="TT Norms Medium" panose="02000803030000020003" pitchFamily="50" charset="0"/>
              </a:rPr>
              <a:t>To declare an array, define the variable type with square brackets:</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Array of strings:</a:t>
            </a:r>
          </a:p>
          <a:p>
            <a:pPr marL="0" indent="0">
              <a:buNone/>
            </a:pPr>
            <a:r>
              <a:rPr lang="en-US" dirty="0">
                <a:solidFill>
                  <a:srgbClr val="FFC000"/>
                </a:solidFill>
                <a:latin typeface="TT Norms Medium" panose="02000803030000020003" pitchFamily="50" charset="0"/>
              </a:rPr>
              <a:t>string[] cars;</a:t>
            </a:r>
          </a:p>
          <a:p>
            <a:pPr marL="0" indent="0">
              <a:buNone/>
            </a:pPr>
            <a:r>
              <a:rPr lang="en-US" dirty="0">
                <a:solidFill>
                  <a:schemeClr val="bg1"/>
                </a:solidFill>
                <a:latin typeface="TT Norms Medium" panose="02000803030000020003" pitchFamily="50" charset="0"/>
              </a:rPr>
              <a:t>We have now declared a variable that holds an array of strings.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To insert values to it, we can use an array literal - place the values in a comma-separated list, inside curly braces:</a:t>
            </a:r>
          </a:p>
          <a:p>
            <a:pPr marL="0" indent="0">
              <a:buNone/>
            </a:pPr>
            <a:r>
              <a:rPr lang="en-US" dirty="0">
                <a:solidFill>
                  <a:srgbClr val="FFC000"/>
                </a:solidFill>
                <a:latin typeface="TT Norms Medium" panose="02000803030000020003" pitchFamily="50" charset="0"/>
              </a:rPr>
              <a:t>string[] cars = {"Volvo", "BMW", "Ford", "Mazda"};</a:t>
            </a:r>
            <a:endParaRPr lang="en-LC"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5535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149103"/>
          </a:xfrm>
        </p:spPr>
        <p:txBody>
          <a:bodyPr>
            <a:normAutofit/>
          </a:bodyPr>
          <a:lstStyle/>
          <a:p>
            <a:pPr marL="0" indent="0">
              <a:buNone/>
            </a:pPr>
            <a:r>
              <a:rPr lang="en-US" sz="5400" dirty="0">
                <a:solidFill>
                  <a:schemeClr val="bg1"/>
                </a:solidFill>
                <a:latin typeface="TT Norms Medium" panose="02000803030000020003" pitchFamily="50" charset="0"/>
              </a:rPr>
              <a:t>Download and install </a:t>
            </a:r>
            <a:r>
              <a:rPr lang="en-US" sz="5400" dirty="0" err="1">
                <a:solidFill>
                  <a:schemeClr val="bg1"/>
                </a:solidFill>
                <a:latin typeface="TT Norms Medium" panose="02000803030000020003" pitchFamily="50" charset="0"/>
              </a:rPr>
              <a:t>Visua</a:t>
            </a:r>
            <a:r>
              <a:rPr lang="en-US" sz="5400" dirty="0">
                <a:solidFill>
                  <a:schemeClr val="bg1"/>
                </a:solidFill>
                <a:latin typeface="TT Norms Medium" panose="02000803030000020003" pitchFamily="50" charset="0"/>
              </a:rPr>
              <a:t> Studio Community edition from the link below:</a:t>
            </a:r>
          </a:p>
          <a:p>
            <a:pPr marL="0" indent="0">
              <a:buNone/>
            </a:pPr>
            <a:r>
              <a:rPr lang="en-US" sz="5400" dirty="0">
                <a:solidFill>
                  <a:srgbClr val="00B0F0"/>
                </a:solidFill>
                <a:latin typeface="TT Norms Medium" panose="02000803030000020003" pitchFamily="50" charset="0"/>
                <a:hlinkClick r:id="rId2">
                  <a:extLst>
                    <a:ext uri="{A12FA001-AC4F-418D-AE19-62706E023703}">
                      <ahyp:hlinkClr xmlns:ahyp="http://schemas.microsoft.com/office/drawing/2018/hyperlinkcolor" val="tx"/>
                    </a:ext>
                  </a:extLst>
                </a:hlinkClick>
              </a:rPr>
              <a:t>https://visualstudio.microsoft.com/downloads/</a:t>
            </a:r>
            <a:r>
              <a:rPr lang="en-US" sz="5400" dirty="0">
                <a:solidFill>
                  <a:srgbClr val="00B0F0"/>
                </a:solidFill>
                <a:latin typeface="TT Norms Medium" panose="02000803030000020003" pitchFamily="50" charset="0"/>
              </a:rPr>
              <a:t> </a:t>
            </a:r>
            <a:endParaRPr lang="en-LC" sz="5400" dirty="0">
              <a:solidFill>
                <a:srgbClr val="00B0F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117605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238408"/>
          </a:xfrm>
        </p:spPr>
        <p:txBody>
          <a:bodyPr>
            <a:normAutofit/>
          </a:bodyPr>
          <a:lstStyle/>
          <a:p>
            <a:pPr marL="0" indent="0">
              <a:buNone/>
            </a:pPr>
            <a:r>
              <a:rPr lang="en-US" dirty="0">
                <a:solidFill>
                  <a:srgbClr val="00B0F0"/>
                </a:solidFill>
                <a:latin typeface="TT Norms Medium" panose="02000803030000020003" pitchFamily="50" charset="0"/>
              </a:rPr>
              <a:t>Array of integers:</a:t>
            </a:r>
          </a:p>
          <a:p>
            <a:pPr marL="0" indent="0">
              <a:buNone/>
            </a:pPr>
            <a:r>
              <a:rPr lang="en-US" dirty="0">
                <a:solidFill>
                  <a:schemeClr val="bg1"/>
                </a:solidFill>
                <a:latin typeface="TT Norms Medium" panose="02000803030000020003" pitchFamily="50" charset="0"/>
              </a:rPr>
              <a:t>To create an array of integers, you could write:</a:t>
            </a:r>
          </a:p>
          <a:p>
            <a:pPr marL="0" indent="0">
              <a:buNone/>
            </a:pPr>
            <a:r>
              <a:rPr lang="sv-SE" dirty="0">
                <a:solidFill>
                  <a:srgbClr val="FFC000"/>
                </a:solidFill>
                <a:latin typeface="TT Norms Medium" panose="02000803030000020003" pitchFamily="50" charset="0"/>
              </a:rPr>
              <a:t>int[] myNum = {10, 20, 30, 40};</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Access the Elements of an Array:</a:t>
            </a:r>
          </a:p>
          <a:p>
            <a:pPr marL="0" indent="0">
              <a:buNone/>
            </a:pPr>
            <a:r>
              <a:rPr lang="en-US" dirty="0">
                <a:solidFill>
                  <a:schemeClr val="bg1"/>
                </a:solidFill>
                <a:latin typeface="TT Norms Medium" panose="02000803030000020003" pitchFamily="50" charset="0"/>
              </a:rPr>
              <a:t>You access an array element by referring to the index number.</a:t>
            </a:r>
          </a:p>
          <a:p>
            <a:pPr marL="0" indent="0">
              <a:buNone/>
            </a:pPr>
            <a:r>
              <a:rPr lang="en-US" dirty="0">
                <a:solidFill>
                  <a:schemeClr val="bg1"/>
                </a:solidFill>
                <a:latin typeface="TT Norms Medium" panose="02000803030000020003" pitchFamily="50" charset="0"/>
              </a:rPr>
              <a:t>This statement accesses the value of the first element in cars:</a:t>
            </a:r>
            <a:endParaRPr lang="en-US" dirty="0">
              <a:solidFill>
                <a:srgbClr val="FFC000"/>
              </a:solidFill>
              <a:latin typeface="TT Norms Medium" panose="02000803030000020003" pitchFamily="50" charset="0"/>
            </a:endParaRPr>
          </a:p>
          <a:p>
            <a:pPr marL="0" indent="0">
              <a:buNone/>
            </a:pPr>
            <a:r>
              <a:rPr lang="en-US" dirty="0">
                <a:solidFill>
                  <a:srgbClr val="FFC000"/>
                </a:solidFill>
                <a:latin typeface="TT Norms Medium" panose="02000803030000020003" pitchFamily="50" charset="0"/>
              </a:rPr>
              <a:t>string[] cars = {"Volvo", "BMW", "Ford", "Mazda"};</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(cars[0]);</a:t>
            </a:r>
            <a:r>
              <a:rPr lang="en-US" dirty="0">
                <a:solidFill>
                  <a:schemeClr val="tx1">
                    <a:lumMod val="50000"/>
                    <a:lumOff val="50000"/>
                  </a:schemeClr>
                </a:solidFill>
                <a:latin typeface="TT Norms Medium" panose="02000803030000020003" pitchFamily="50" charset="0"/>
              </a:rPr>
              <a:t>  // Outputs Volvo</a:t>
            </a:r>
            <a:endParaRPr lang="en-LC" dirty="0">
              <a:solidFill>
                <a:schemeClr val="tx1">
                  <a:lumMod val="50000"/>
                  <a:lumOff val="50000"/>
                </a:schemeClr>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36561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238408"/>
          </a:xfrm>
        </p:spPr>
        <p:txBody>
          <a:bodyPr>
            <a:normAutofit/>
          </a:bodyPr>
          <a:lstStyle/>
          <a:p>
            <a:pPr marL="0" indent="0">
              <a:buNone/>
            </a:pPr>
            <a:r>
              <a:rPr lang="en-US" dirty="0">
                <a:solidFill>
                  <a:srgbClr val="00B0F0"/>
                </a:solidFill>
                <a:latin typeface="TT Norms Medium" panose="02000803030000020003" pitchFamily="50" charset="0"/>
              </a:rPr>
              <a:t>Change an Array Element:</a:t>
            </a:r>
          </a:p>
          <a:p>
            <a:pPr marL="0" indent="0">
              <a:buNone/>
            </a:pPr>
            <a:r>
              <a:rPr lang="en-US" dirty="0">
                <a:solidFill>
                  <a:schemeClr val="bg1"/>
                </a:solidFill>
                <a:latin typeface="TT Norms Medium" panose="02000803030000020003" pitchFamily="50" charset="0"/>
              </a:rPr>
              <a:t>To change the value of a specific element, refer to the index number:</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FFC000"/>
                </a:solidFill>
                <a:latin typeface="TT Norms Medium" panose="02000803030000020003" pitchFamily="50" charset="0"/>
              </a:rPr>
              <a:t>string[] cars = {"Volvo", "BMW", "Ford", "Mazda"};</a:t>
            </a:r>
          </a:p>
          <a:p>
            <a:pPr marL="0" indent="0">
              <a:buNone/>
            </a:pPr>
            <a:r>
              <a:rPr lang="en-US" dirty="0">
                <a:solidFill>
                  <a:srgbClr val="FFC000"/>
                </a:solidFill>
                <a:latin typeface="TT Norms Medium" panose="02000803030000020003" pitchFamily="50" charset="0"/>
              </a:rPr>
              <a:t>cars[0] = "Opel";</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(cars[0]);</a:t>
            </a:r>
            <a:r>
              <a:rPr lang="en-US" dirty="0">
                <a:solidFill>
                  <a:schemeClr val="tx1">
                    <a:lumMod val="50000"/>
                    <a:lumOff val="50000"/>
                  </a:schemeClr>
                </a:solidFill>
                <a:latin typeface="TT Norms Medium" panose="02000803030000020003" pitchFamily="50" charset="0"/>
              </a:rPr>
              <a:t>  // Now outputs Opel instead of Volvo</a:t>
            </a:r>
            <a:endParaRPr lang="en-LC" dirty="0">
              <a:solidFill>
                <a:schemeClr val="tx1">
                  <a:lumMod val="50000"/>
                  <a:lumOff val="50000"/>
                </a:schemeClr>
              </a:solidFill>
              <a:latin typeface="TT Norms Medium" panose="02000803030000020003" pitchFamily="50" charset="0"/>
            </a:endParaRPr>
          </a:p>
          <a:p>
            <a:pPr marL="0" indent="0">
              <a:buNone/>
            </a:pPr>
            <a:endParaRPr lang="en-US"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4080188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238408"/>
          </a:xfrm>
        </p:spPr>
        <p:txBody>
          <a:bodyPr>
            <a:normAutofit/>
          </a:bodyPr>
          <a:lstStyle/>
          <a:p>
            <a:pPr marL="0" indent="0">
              <a:buNone/>
            </a:pPr>
            <a:r>
              <a:rPr lang="en-US" dirty="0">
                <a:solidFill>
                  <a:srgbClr val="00B0F0"/>
                </a:solidFill>
                <a:latin typeface="TT Norms Medium" panose="02000803030000020003" pitchFamily="50" charset="0"/>
              </a:rPr>
              <a:t>The foreach Loop:</a:t>
            </a:r>
          </a:p>
          <a:p>
            <a:pPr marL="0" indent="0">
              <a:buNone/>
            </a:pPr>
            <a:r>
              <a:rPr lang="en-US" dirty="0">
                <a:solidFill>
                  <a:schemeClr val="bg1"/>
                </a:solidFill>
                <a:latin typeface="TT Norms Medium" panose="02000803030000020003" pitchFamily="50" charset="0"/>
              </a:rPr>
              <a:t>There is also a foreach loop, which is used exclusively to loop through elements in an array:</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FFC000"/>
                </a:solidFill>
                <a:latin typeface="TT Norms Medium" panose="02000803030000020003" pitchFamily="50" charset="0"/>
              </a:rPr>
              <a:t>string[] cars = {"Volvo", "BMW", "Ford", "Mazda"};</a:t>
            </a:r>
          </a:p>
          <a:p>
            <a:pPr marL="0" indent="0">
              <a:buNone/>
            </a:pPr>
            <a:r>
              <a:rPr lang="en-US" dirty="0">
                <a:solidFill>
                  <a:srgbClr val="FFC000"/>
                </a:solidFill>
                <a:latin typeface="TT Norms Medium" panose="02000803030000020003" pitchFamily="50" charset="0"/>
              </a:rPr>
              <a:t>foreach (string </a:t>
            </a:r>
            <a:r>
              <a:rPr lang="en-US" dirty="0" err="1">
                <a:solidFill>
                  <a:srgbClr val="FFC000"/>
                </a:solidFill>
                <a:latin typeface="TT Norms Medium" panose="02000803030000020003" pitchFamily="50" charset="0"/>
              </a:rPr>
              <a:t>i</a:t>
            </a:r>
            <a:r>
              <a:rPr lang="en-US" dirty="0">
                <a:solidFill>
                  <a:srgbClr val="FFC000"/>
                </a:solidFill>
                <a:latin typeface="TT Norms Medium" panose="02000803030000020003" pitchFamily="50" charset="0"/>
              </a:rPr>
              <a:t> in cars) </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i</a:t>
            </a: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795819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1465627"/>
          </a:xfrm>
        </p:spPr>
        <p:txBody>
          <a:bodyPr>
            <a:normAutofit/>
          </a:bodyPr>
          <a:lstStyle/>
          <a:p>
            <a:pPr marL="0" indent="0">
              <a:buNone/>
            </a:pPr>
            <a:r>
              <a:rPr lang="en-US" dirty="0">
                <a:solidFill>
                  <a:srgbClr val="00B0F0"/>
                </a:solidFill>
                <a:latin typeface="TT Norms Medium" panose="02000803030000020003" pitchFamily="50" charset="0"/>
              </a:rPr>
              <a:t>Sort Arrays</a:t>
            </a:r>
          </a:p>
          <a:p>
            <a:pPr marL="0" indent="0">
              <a:buNone/>
            </a:pPr>
            <a:r>
              <a:rPr lang="en-US" dirty="0">
                <a:solidFill>
                  <a:schemeClr val="bg1"/>
                </a:solidFill>
                <a:latin typeface="TT Norms Medium" panose="02000803030000020003" pitchFamily="50" charset="0"/>
              </a:rPr>
              <a:t>There are many array methods available, for example Sort(), which sorts an array alphabetically or in an ascending order:</a:t>
            </a:r>
          </a:p>
          <a:p>
            <a:pPr marL="0" indent="0">
              <a:buNone/>
            </a:pPr>
            <a:endParaRPr lang="en-US"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01C77313-CE58-2484-ADE9-297858E11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131" y="2600587"/>
            <a:ext cx="5509737" cy="3665538"/>
          </a:xfrm>
          <a:prstGeom prst="rect">
            <a:avLst/>
          </a:prstGeom>
        </p:spPr>
      </p:pic>
    </p:spTree>
    <p:extLst>
      <p:ext uri="{BB962C8B-B14F-4D97-AF65-F5344CB8AC3E}">
        <p14:creationId xmlns:p14="http://schemas.microsoft.com/office/powerpoint/2010/main" val="889860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1465627"/>
          </a:xfrm>
        </p:spPr>
        <p:txBody>
          <a:bodyPr>
            <a:normAutofit/>
          </a:bodyPr>
          <a:lstStyle/>
          <a:p>
            <a:pPr marL="0" indent="0">
              <a:buNone/>
            </a:pPr>
            <a:r>
              <a:rPr lang="en-US" dirty="0" err="1">
                <a:solidFill>
                  <a:srgbClr val="00B0F0"/>
                </a:solidFill>
                <a:latin typeface="TT Norms Medium" panose="02000803030000020003" pitchFamily="50" charset="0"/>
              </a:rPr>
              <a:t>System.Linq</a:t>
            </a:r>
            <a:r>
              <a:rPr lang="en-US" dirty="0">
                <a:solidFill>
                  <a:srgbClr val="00B0F0"/>
                </a:solidFill>
                <a:latin typeface="TT Norms Medium" panose="02000803030000020003" pitchFamily="50" charset="0"/>
              </a:rPr>
              <a:t> Namespace</a:t>
            </a:r>
          </a:p>
          <a:p>
            <a:pPr marL="0" indent="0">
              <a:buNone/>
            </a:pPr>
            <a:r>
              <a:rPr lang="en-US" dirty="0">
                <a:solidFill>
                  <a:schemeClr val="bg1"/>
                </a:solidFill>
                <a:latin typeface="TT Norms Medium" panose="02000803030000020003" pitchFamily="50" charset="0"/>
              </a:rPr>
              <a:t>Other useful array methods, such as Min, Max, and Sum, can be found in the </a:t>
            </a:r>
            <a:r>
              <a:rPr lang="en-US" dirty="0" err="1">
                <a:solidFill>
                  <a:schemeClr val="bg1"/>
                </a:solidFill>
                <a:latin typeface="TT Norms Medium" panose="02000803030000020003" pitchFamily="50" charset="0"/>
              </a:rPr>
              <a:t>System.Linq</a:t>
            </a:r>
            <a:r>
              <a:rPr lang="en-US" dirty="0">
                <a:solidFill>
                  <a:schemeClr val="bg1"/>
                </a:solidFill>
                <a:latin typeface="TT Norms Medium" panose="02000803030000020003" pitchFamily="50" charset="0"/>
              </a:rPr>
              <a:t> namespace: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pic>
        <p:nvPicPr>
          <p:cNvPr id="6" name="Picture 5" descr="Text&#10;&#10;Description automatically generated">
            <a:extLst>
              <a:ext uri="{FF2B5EF4-FFF2-40B4-BE49-F238E27FC236}">
                <a16:creationId xmlns:a16="http://schemas.microsoft.com/office/drawing/2014/main" id="{DC901DE9-3FA2-1B38-C39B-DC7B1941C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870" y="2772964"/>
            <a:ext cx="8161727" cy="3627434"/>
          </a:xfrm>
          <a:prstGeom prst="rect">
            <a:avLst/>
          </a:prstGeom>
        </p:spPr>
      </p:pic>
    </p:spTree>
    <p:extLst>
      <p:ext uri="{BB962C8B-B14F-4D97-AF65-F5344CB8AC3E}">
        <p14:creationId xmlns:p14="http://schemas.microsoft.com/office/powerpoint/2010/main" val="76009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1465627"/>
          </a:xfrm>
        </p:spPr>
        <p:txBody>
          <a:bodyPr>
            <a:normAutofit/>
          </a:bodyPr>
          <a:lstStyle/>
          <a:p>
            <a:pPr marL="0" indent="0">
              <a:buNone/>
            </a:pPr>
            <a:r>
              <a:rPr lang="en-US" dirty="0">
                <a:solidFill>
                  <a:srgbClr val="00B0F0"/>
                </a:solidFill>
                <a:latin typeface="TT Norms Medium" panose="02000803030000020003" pitchFamily="50" charset="0"/>
              </a:rPr>
              <a:t>Other Ways to Create an Array</a:t>
            </a:r>
          </a:p>
          <a:p>
            <a:pPr marL="0" indent="0">
              <a:buNone/>
            </a:pPr>
            <a:r>
              <a:rPr lang="en-US" dirty="0">
                <a:solidFill>
                  <a:schemeClr val="bg1"/>
                </a:solidFill>
                <a:latin typeface="TT Norms Medium" panose="02000803030000020003" pitchFamily="50" charset="0"/>
              </a:rPr>
              <a:t>In C#, there are different ways to create an array:</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E78DE693-9713-37CA-9568-3C2395DDD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01" y="2600587"/>
            <a:ext cx="11146198" cy="3391012"/>
          </a:xfrm>
          <a:prstGeom prst="rect">
            <a:avLst/>
          </a:prstGeom>
        </p:spPr>
      </p:pic>
    </p:spTree>
    <p:extLst>
      <p:ext uri="{BB962C8B-B14F-4D97-AF65-F5344CB8AC3E}">
        <p14:creationId xmlns:p14="http://schemas.microsoft.com/office/powerpoint/2010/main" val="4127992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1465627"/>
          </a:xfrm>
        </p:spPr>
        <p:txBody>
          <a:bodyPr>
            <a:normAutofit fontScale="92500" lnSpcReduction="20000"/>
          </a:bodyPr>
          <a:lstStyle/>
          <a:p>
            <a:pPr marL="0" indent="0">
              <a:buNone/>
            </a:pPr>
            <a:r>
              <a:rPr lang="en-US" dirty="0">
                <a:solidFill>
                  <a:schemeClr val="bg1"/>
                </a:solidFill>
                <a:latin typeface="TT Norms Medium" panose="02000803030000020003" pitchFamily="50" charset="0"/>
              </a:rPr>
              <a:t>It is up to you which option you choose. In our tutorial, we will often use the last option in previous slide, as it is faster and easier to read.</a:t>
            </a:r>
          </a:p>
          <a:p>
            <a:pPr marL="0" indent="0">
              <a:buNone/>
            </a:pPr>
            <a:r>
              <a:rPr lang="en-US" dirty="0">
                <a:solidFill>
                  <a:schemeClr val="bg1"/>
                </a:solidFill>
                <a:latin typeface="TT Norms Medium" panose="02000803030000020003" pitchFamily="50" charset="0"/>
              </a:rPr>
              <a:t>However, you should note that if you declare an array and initialize it later, you have to use the </a:t>
            </a:r>
            <a:r>
              <a:rPr lang="en-US" dirty="0">
                <a:solidFill>
                  <a:srgbClr val="FFC000"/>
                </a:solidFill>
                <a:latin typeface="TT Norms Medium" panose="02000803030000020003" pitchFamily="50" charset="0"/>
              </a:rPr>
              <a:t>new</a:t>
            </a:r>
            <a:r>
              <a:rPr lang="en-US" dirty="0">
                <a:solidFill>
                  <a:schemeClr val="bg1"/>
                </a:solidFill>
                <a:latin typeface="TT Norms Medium" panose="02000803030000020003" pitchFamily="50" charset="0"/>
              </a:rPr>
              <a:t> keyword:</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Arrays</a:t>
            </a:r>
            <a:endParaRPr lang="en-LC" sz="3600" dirty="0">
              <a:solidFill>
                <a:srgbClr val="FFC000"/>
              </a:solidFill>
              <a:latin typeface="Cameliya" panose="020005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32271BFB-217E-7DA6-6267-DE3AB6C11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24" y="2821135"/>
            <a:ext cx="10663352" cy="2901905"/>
          </a:xfrm>
          <a:prstGeom prst="rect">
            <a:avLst/>
          </a:prstGeom>
        </p:spPr>
      </p:pic>
    </p:spTree>
    <p:extLst>
      <p:ext uri="{BB962C8B-B14F-4D97-AF65-F5344CB8AC3E}">
        <p14:creationId xmlns:p14="http://schemas.microsoft.com/office/powerpoint/2010/main" val="3426178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425231"/>
          </a:xfrm>
        </p:spPr>
        <p:txBody>
          <a:bodyPr>
            <a:normAutofit fontScale="55000" lnSpcReduction="20000"/>
          </a:bodyPr>
          <a:lstStyle/>
          <a:p>
            <a:pPr marL="0" indent="0">
              <a:buNone/>
            </a:pPr>
            <a:r>
              <a:rPr lang="en-US" dirty="0">
                <a:solidFill>
                  <a:schemeClr val="bg1"/>
                </a:solidFill>
                <a:latin typeface="TT Norms Medium" panose="02000803030000020003" pitchFamily="50" charset="0"/>
              </a:rPr>
              <a:t>A list is a data structure that represents a list of objects that can be accessed by index. A list is similar to array but a list can dynamically increase or decrease in size unlike array.</a:t>
            </a:r>
          </a:p>
          <a:p>
            <a:pPr marL="0" indent="0">
              <a:buNone/>
            </a:pPr>
            <a:r>
              <a:rPr lang="en-US" dirty="0">
                <a:solidFill>
                  <a:srgbClr val="00B0F0"/>
                </a:solidFill>
                <a:latin typeface="TT Norms Medium" panose="02000803030000020003" pitchFamily="50" charset="0"/>
              </a:rPr>
              <a:t>Creating/declaring a new list:</a:t>
            </a:r>
          </a:p>
          <a:p>
            <a:pPr marL="0" indent="0">
              <a:buNone/>
            </a:pPr>
            <a:r>
              <a:rPr lang="en-US" dirty="0">
                <a:solidFill>
                  <a:srgbClr val="FFC000"/>
                </a:solidFill>
                <a:latin typeface="TT Norms Medium" panose="02000803030000020003" pitchFamily="50" charset="0"/>
              </a:rPr>
              <a:t>List&lt;string&gt; foods = new List&lt;string&gt;();</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Add items to our list:</a:t>
            </a:r>
          </a:p>
          <a:p>
            <a:pPr marL="0" indent="0">
              <a:buNone/>
            </a:pPr>
            <a:r>
              <a:rPr lang="en-US" dirty="0" err="1">
                <a:solidFill>
                  <a:srgbClr val="FFC000"/>
                </a:solidFill>
                <a:latin typeface="TT Norms Medium" panose="02000803030000020003" pitchFamily="50" charset="0"/>
              </a:rPr>
              <a:t>foods.Add</a:t>
            </a:r>
            <a:r>
              <a:rPr lang="en-US" dirty="0">
                <a:solidFill>
                  <a:srgbClr val="FFC000"/>
                </a:solidFill>
                <a:latin typeface="TT Norms Medium" panose="02000803030000020003" pitchFamily="50" charset="0"/>
              </a:rPr>
              <a:t>("Rice");</a:t>
            </a:r>
          </a:p>
          <a:p>
            <a:pPr marL="0" indent="0">
              <a:buNone/>
            </a:pPr>
            <a:r>
              <a:rPr lang="en-US" dirty="0" err="1">
                <a:solidFill>
                  <a:srgbClr val="FFC000"/>
                </a:solidFill>
                <a:latin typeface="TT Norms Medium" panose="02000803030000020003" pitchFamily="50" charset="0"/>
              </a:rPr>
              <a:t>foods.Add</a:t>
            </a:r>
            <a:r>
              <a:rPr lang="en-US" dirty="0">
                <a:solidFill>
                  <a:srgbClr val="FFC000"/>
                </a:solidFill>
                <a:latin typeface="TT Norms Medium" panose="02000803030000020003" pitchFamily="50" charset="0"/>
              </a:rPr>
              <a:t>("Beans");</a:t>
            </a:r>
          </a:p>
          <a:p>
            <a:pPr marL="0" indent="0">
              <a:buNone/>
            </a:pPr>
            <a:r>
              <a:rPr lang="en-US" dirty="0" err="1">
                <a:solidFill>
                  <a:srgbClr val="FFC000"/>
                </a:solidFill>
                <a:latin typeface="TT Norms Medium" panose="02000803030000020003" pitchFamily="50" charset="0"/>
              </a:rPr>
              <a:t>foods.Add</a:t>
            </a:r>
            <a:r>
              <a:rPr lang="en-US" dirty="0">
                <a:solidFill>
                  <a:srgbClr val="FFC000"/>
                </a:solidFill>
                <a:latin typeface="TT Norms Medium" panose="02000803030000020003" pitchFamily="50" charset="0"/>
              </a:rPr>
              <a:t>("Yam");</a:t>
            </a:r>
          </a:p>
          <a:p>
            <a:pPr marL="0" indent="0">
              <a:buNone/>
            </a:pPr>
            <a:r>
              <a:rPr lang="en-US" dirty="0" err="1">
                <a:solidFill>
                  <a:srgbClr val="FFC000"/>
                </a:solidFill>
                <a:latin typeface="TT Norms Medium" panose="02000803030000020003" pitchFamily="50" charset="0"/>
              </a:rPr>
              <a:t>foods.Add</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Indomie</a:t>
            </a:r>
            <a:r>
              <a:rPr lang="en-US" dirty="0">
                <a:solidFill>
                  <a:srgbClr val="FFC000"/>
                </a:solidFill>
                <a:latin typeface="TT Norms Medium" panose="02000803030000020003" pitchFamily="50" charset="0"/>
              </a:rPr>
              <a:t>");</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Display the first item in food list:</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(foods[0]);</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Display all items in food list using foreach loop:</a:t>
            </a:r>
          </a:p>
          <a:p>
            <a:pPr marL="0" indent="0">
              <a:buNone/>
            </a:pPr>
            <a:r>
              <a:rPr lang="en-US" dirty="0">
                <a:solidFill>
                  <a:srgbClr val="FFC000"/>
                </a:solidFill>
                <a:latin typeface="TT Norms Medium" panose="02000803030000020003" pitchFamily="50" charset="0"/>
              </a:rPr>
              <a:t>foreach(var food in foods)</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(food); ;</a:t>
            </a:r>
          </a:p>
          <a:p>
            <a:pPr marL="0" indent="0">
              <a:buNone/>
            </a:pP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Lists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13579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425231"/>
          </a:xfrm>
        </p:spPr>
        <p:txBody>
          <a:bodyPr>
            <a:normAutofit fontScale="62500" lnSpcReduction="20000"/>
          </a:bodyPr>
          <a:lstStyle/>
          <a:p>
            <a:pPr marL="0" indent="0">
              <a:buNone/>
            </a:pPr>
            <a:r>
              <a:rPr lang="en-US" dirty="0">
                <a:solidFill>
                  <a:srgbClr val="00B0F0"/>
                </a:solidFill>
                <a:latin typeface="TT Norms Medium" panose="02000803030000020003" pitchFamily="50" charset="0"/>
              </a:rPr>
              <a:t>Remove item from list:</a:t>
            </a:r>
          </a:p>
          <a:p>
            <a:pPr marL="0" indent="0">
              <a:buNone/>
            </a:pPr>
            <a:r>
              <a:rPr lang="en-US" dirty="0" err="1">
                <a:solidFill>
                  <a:srgbClr val="FFC000"/>
                </a:solidFill>
                <a:latin typeface="TT Norms Medium" panose="02000803030000020003" pitchFamily="50" charset="0"/>
              </a:rPr>
              <a:t>foods.Remove</a:t>
            </a:r>
            <a:r>
              <a:rPr lang="en-US" dirty="0">
                <a:solidFill>
                  <a:srgbClr val="FFC000"/>
                </a:solidFill>
                <a:latin typeface="TT Norms Medium" panose="02000803030000020003" pitchFamily="50" charset="0"/>
              </a:rPr>
              <a:t>("Rice"); </a:t>
            </a:r>
            <a:r>
              <a:rPr lang="en-US" dirty="0">
                <a:solidFill>
                  <a:schemeClr val="tx1">
                    <a:lumMod val="50000"/>
                    <a:lumOff val="50000"/>
                  </a:schemeClr>
                </a:solidFill>
                <a:latin typeface="TT Norms Medium" panose="02000803030000020003" pitchFamily="50" charset="0"/>
              </a:rPr>
              <a:t>//This removes Rice from the list of foods</a:t>
            </a:r>
          </a:p>
          <a:p>
            <a:pPr marL="0" indent="0">
              <a:buNone/>
            </a:pPr>
            <a:endParaRPr lang="en-US" dirty="0">
              <a:solidFill>
                <a:schemeClr val="tx1">
                  <a:lumMod val="50000"/>
                  <a:lumOff val="50000"/>
                </a:schemeClr>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Insert item into list at specified index location:</a:t>
            </a:r>
          </a:p>
          <a:p>
            <a:pPr marL="0" indent="0">
              <a:buNone/>
            </a:pPr>
            <a:r>
              <a:rPr lang="en-US" dirty="0" err="1">
                <a:solidFill>
                  <a:srgbClr val="FFC000"/>
                </a:solidFill>
                <a:latin typeface="TT Norms Medium" panose="02000803030000020003" pitchFamily="50" charset="0"/>
              </a:rPr>
              <a:t>foods.Insert</a:t>
            </a:r>
            <a:r>
              <a:rPr lang="en-US" dirty="0">
                <a:solidFill>
                  <a:srgbClr val="FFC000"/>
                </a:solidFill>
                <a:latin typeface="TT Norms Medium" panose="02000803030000020003" pitchFamily="50" charset="0"/>
              </a:rPr>
              <a:t>(0, "Spaghetti"); </a:t>
            </a:r>
            <a:r>
              <a:rPr lang="en-US" dirty="0">
                <a:solidFill>
                  <a:schemeClr val="tx1">
                    <a:lumMod val="50000"/>
                    <a:lumOff val="50000"/>
                  </a:schemeClr>
                </a:solidFill>
                <a:latin typeface="TT Norms Medium" panose="02000803030000020003" pitchFamily="50" charset="0"/>
              </a:rPr>
              <a:t>//This inserts Spaghetti to the beginning of the list of foods</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Get current size of list:</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foods.Count</a:t>
            </a:r>
            <a:r>
              <a:rPr lang="en-US" dirty="0">
                <a:solidFill>
                  <a:srgbClr val="FFC000"/>
                </a:solidFill>
                <a:latin typeface="TT Norms Medium" panose="02000803030000020003" pitchFamily="50" charset="0"/>
              </a:rPr>
              <a:t>);</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Check if item exists in list:</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foods.Contains</a:t>
            </a:r>
            <a:r>
              <a:rPr lang="en-US" dirty="0">
                <a:solidFill>
                  <a:srgbClr val="FFC000"/>
                </a:solidFill>
                <a:latin typeface="TT Norms Medium" panose="02000803030000020003" pitchFamily="50" charset="0"/>
              </a:rPr>
              <a:t>("Beans")); </a:t>
            </a:r>
            <a:r>
              <a:rPr lang="en-US" dirty="0">
                <a:solidFill>
                  <a:schemeClr val="tx1">
                    <a:lumMod val="50000"/>
                    <a:lumOff val="50000"/>
                  </a:schemeClr>
                </a:solidFill>
                <a:latin typeface="TT Norms Medium" panose="02000803030000020003" pitchFamily="50" charset="0"/>
              </a:rPr>
              <a:t>//We get a true because </a:t>
            </a:r>
            <a:r>
              <a:rPr lang="en-US" dirty="0" err="1">
                <a:solidFill>
                  <a:schemeClr val="tx1">
                    <a:lumMod val="50000"/>
                    <a:lumOff val="50000"/>
                  </a:schemeClr>
                </a:solidFill>
                <a:latin typeface="TT Norms Medium" panose="02000803030000020003" pitchFamily="50" charset="0"/>
              </a:rPr>
              <a:t>Beansexists</a:t>
            </a:r>
            <a:r>
              <a:rPr lang="en-US" dirty="0">
                <a:solidFill>
                  <a:schemeClr val="tx1">
                    <a:lumMod val="50000"/>
                    <a:lumOff val="50000"/>
                  </a:schemeClr>
                </a:solidFill>
                <a:latin typeface="TT Norms Medium" panose="02000803030000020003" pitchFamily="50" charset="0"/>
              </a:rPr>
              <a:t> in list of foods</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Sort list alphabetically:</a:t>
            </a:r>
          </a:p>
          <a:p>
            <a:pPr marL="0" indent="0">
              <a:buNone/>
            </a:pPr>
            <a:r>
              <a:rPr lang="en-US" dirty="0" err="1">
                <a:solidFill>
                  <a:srgbClr val="FFC000"/>
                </a:solidFill>
                <a:latin typeface="TT Norms Medium" panose="02000803030000020003" pitchFamily="50" charset="0"/>
              </a:rPr>
              <a:t>foods.Sort</a:t>
            </a:r>
            <a:r>
              <a:rPr lang="en-US" dirty="0">
                <a:solidFill>
                  <a:srgbClr val="FFC000"/>
                </a:solidFill>
                <a:latin typeface="TT Norms Medium" panose="02000803030000020003" pitchFamily="50" charset="0"/>
              </a:rPr>
              <a:t>();</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Convert list into an array:</a:t>
            </a:r>
          </a:p>
          <a:p>
            <a:pPr marL="0" indent="0">
              <a:buNone/>
            </a:pPr>
            <a:r>
              <a:rPr lang="en-US" dirty="0">
                <a:solidFill>
                  <a:srgbClr val="FFC000"/>
                </a:solidFill>
                <a:latin typeface="TT Norms Medium" panose="02000803030000020003" pitchFamily="50" charset="0"/>
              </a:rPr>
              <a:t>string[] </a:t>
            </a:r>
            <a:r>
              <a:rPr lang="en-US" dirty="0" err="1">
                <a:solidFill>
                  <a:srgbClr val="FFC000"/>
                </a:solidFill>
                <a:latin typeface="TT Norms Medium" panose="02000803030000020003" pitchFamily="50" charset="0"/>
              </a:rPr>
              <a:t>foodsArray</a:t>
            </a:r>
            <a:r>
              <a:rPr lang="en-US" dirty="0">
                <a:solidFill>
                  <a:srgbClr val="FFC000"/>
                </a:solidFill>
                <a:latin typeface="TT Norms Medium" panose="02000803030000020003" pitchFamily="50" charset="0"/>
              </a:rPr>
              <a:t> = </a:t>
            </a:r>
            <a:r>
              <a:rPr lang="en-US" dirty="0" err="1">
                <a:solidFill>
                  <a:srgbClr val="FFC000"/>
                </a:solidFill>
                <a:latin typeface="TT Norms Medium" panose="02000803030000020003" pitchFamily="50" charset="0"/>
              </a:rPr>
              <a:t>foods.ToArray</a:t>
            </a: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Lists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13755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59"/>
            <a:ext cx="11331102" cy="5366509"/>
          </a:xfrm>
        </p:spPr>
        <p:txBody>
          <a:bodyPr>
            <a:normAutofit fontScale="62500" lnSpcReduction="20000"/>
          </a:bodyPr>
          <a:lstStyle/>
          <a:p>
            <a:pPr marL="0" indent="0">
              <a:buNone/>
            </a:pPr>
            <a:r>
              <a:rPr lang="en-US" dirty="0">
                <a:solidFill>
                  <a:schemeClr val="bg1"/>
                </a:solidFill>
                <a:latin typeface="TT Norms Medium" panose="02000803030000020003" pitchFamily="50" charset="0"/>
              </a:rPr>
              <a:t>Dictionary represents a collection of keys and values and values in a dictionary can be identified/accessed by their respective keys.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Creating/declaring a new dictionary:</a:t>
            </a:r>
          </a:p>
          <a:p>
            <a:pPr marL="0" indent="0">
              <a:buNone/>
            </a:pPr>
            <a:r>
              <a:rPr lang="en-US" dirty="0">
                <a:solidFill>
                  <a:srgbClr val="FFC000"/>
                </a:solidFill>
                <a:latin typeface="TT Norms Medium" panose="02000803030000020003" pitchFamily="50" charset="0"/>
              </a:rPr>
              <a:t>Dictionary&lt;int, string&gt; customers = new Dictionary&lt;int, string&gt;();</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Add items to our dictionary:</a:t>
            </a:r>
          </a:p>
          <a:p>
            <a:pPr marL="0" indent="0">
              <a:buNone/>
            </a:pPr>
            <a:r>
              <a:rPr lang="en-US" dirty="0" err="1">
                <a:solidFill>
                  <a:srgbClr val="FFC000"/>
                </a:solidFill>
                <a:latin typeface="TT Norms Medium" panose="02000803030000020003" pitchFamily="50" charset="0"/>
              </a:rPr>
              <a:t>customers.Add</a:t>
            </a:r>
            <a:r>
              <a:rPr lang="en-US" dirty="0">
                <a:solidFill>
                  <a:srgbClr val="FFC000"/>
                </a:solidFill>
                <a:latin typeface="TT Norms Medium" panose="02000803030000020003" pitchFamily="50" charset="0"/>
              </a:rPr>
              <a:t>(1, "Moses");</a:t>
            </a:r>
          </a:p>
          <a:p>
            <a:pPr marL="0" indent="0">
              <a:buNone/>
            </a:pPr>
            <a:r>
              <a:rPr lang="en-US" dirty="0" err="1">
                <a:solidFill>
                  <a:srgbClr val="FFC000"/>
                </a:solidFill>
                <a:latin typeface="TT Norms Medium" panose="02000803030000020003" pitchFamily="50" charset="0"/>
              </a:rPr>
              <a:t>customers.Add</a:t>
            </a:r>
            <a:r>
              <a:rPr lang="en-US" dirty="0">
                <a:solidFill>
                  <a:srgbClr val="FFC000"/>
                </a:solidFill>
                <a:latin typeface="TT Norms Medium" panose="02000803030000020003" pitchFamily="50" charset="0"/>
              </a:rPr>
              <a:t>(2, "James");</a:t>
            </a:r>
          </a:p>
          <a:p>
            <a:pPr marL="0" indent="0">
              <a:buNone/>
            </a:pPr>
            <a:r>
              <a:rPr lang="en-US" dirty="0" err="1">
                <a:solidFill>
                  <a:srgbClr val="FFC000"/>
                </a:solidFill>
                <a:latin typeface="TT Norms Medium" panose="02000803030000020003" pitchFamily="50" charset="0"/>
              </a:rPr>
              <a:t>customers.Add</a:t>
            </a:r>
            <a:r>
              <a:rPr lang="en-US" dirty="0">
                <a:solidFill>
                  <a:srgbClr val="FFC000"/>
                </a:solidFill>
                <a:latin typeface="TT Norms Medium" panose="02000803030000020003" pitchFamily="50" charset="0"/>
              </a:rPr>
              <a:t>(3, "Peace");</a:t>
            </a:r>
          </a:p>
          <a:p>
            <a:pPr marL="0" indent="0">
              <a:buNone/>
            </a:pPr>
            <a:r>
              <a:rPr lang="en-US" dirty="0" err="1">
                <a:solidFill>
                  <a:srgbClr val="FFC000"/>
                </a:solidFill>
                <a:latin typeface="TT Norms Medium" panose="02000803030000020003" pitchFamily="50" charset="0"/>
              </a:rPr>
              <a:t>customers.Add</a:t>
            </a:r>
            <a:r>
              <a:rPr lang="en-US" dirty="0">
                <a:solidFill>
                  <a:srgbClr val="FFC000"/>
                </a:solidFill>
                <a:latin typeface="TT Norms Medium" panose="02000803030000020003" pitchFamily="50" charset="0"/>
              </a:rPr>
              <a:t>(4, "Faith");</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Display customer with the key 3:</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(customers[3]);</a:t>
            </a:r>
          </a:p>
          <a:p>
            <a:pPr marL="0" indent="0">
              <a:buNone/>
            </a:pPr>
            <a:endParaRPr lang="en-US" dirty="0">
              <a:solidFill>
                <a:srgbClr val="FFC000"/>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Note: You cannot use same key twice. For example, we cannot use the key of 1,2,3, or 4 again because we have assigned them to a value already.</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Dictionary</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538996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3305783" cy="5305075"/>
          </a:xfrm>
        </p:spPr>
        <p:txBody>
          <a:bodyPr>
            <a:normAutofit/>
          </a:bodyPr>
          <a:lstStyle/>
          <a:p>
            <a:pPr marL="0" indent="0">
              <a:buNone/>
            </a:pPr>
            <a:r>
              <a:rPr lang="en-US" dirty="0">
                <a:solidFill>
                  <a:srgbClr val="00B0F0"/>
                </a:solidFill>
                <a:latin typeface="TT Norms Medium" panose="02000803030000020003" pitchFamily="50" charset="0"/>
              </a:rPr>
              <a:t>C# Install</a:t>
            </a:r>
          </a:p>
          <a:p>
            <a:pPr marL="0" indent="0">
              <a:buNone/>
            </a:pPr>
            <a:r>
              <a:rPr lang="en-US" dirty="0">
                <a:solidFill>
                  <a:schemeClr val="bg1"/>
                </a:solidFill>
                <a:latin typeface="TT Norms Medium" panose="02000803030000020003" pitchFamily="50" charset="0"/>
              </a:rPr>
              <a:t>Once the Visual Studio Installer is downloaded and installed, select the ‘.NET desktop development’ and ‘ASP.NET and web development’ and click on the Modify/Install button:</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362" y="1134960"/>
            <a:ext cx="7900903" cy="4409806"/>
          </a:xfrm>
          <a:prstGeom prst="rect">
            <a:avLst/>
          </a:prstGeom>
        </p:spPr>
      </p:pic>
    </p:spTree>
    <p:extLst>
      <p:ext uri="{BB962C8B-B14F-4D97-AF65-F5344CB8AC3E}">
        <p14:creationId xmlns:p14="http://schemas.microsoft.com/office/powerpoint/2010/main" val="1574575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59"/>
            <a:ext cx="11331102" cy="5366509"/>
          </a:xfrm>
        </p:spPr>
        <p:txBody>
          <a:bodyPr>
            <a:normAutofit/>
          </a:bodyPr>
          <a:lstStyle/>
          <a:p>
            <a:pPr marL="0" indent="0">
              <a:buNone/>
            </a:pPr>
            <a:r>
              <a:rPr lang="en-US" dirty="0">
                <a:solidFill>
                  <a:srgbClr val="00B0F0"/>
                </a:solidFill>
                <a:latin typeface="TT Norms Medium" panose="02000803030000020003" pitchFamily="50" charset="0"/>
              </a:rPr>
              <a:t>Displaying all the customers in the dictionary:</a:t>
            </a:r>
          </a:p>
          <a:p>
            <a:pPr marL="0" indent="0">
              <a:buNone/>
            </a:pPr>
            <a:r>
              <a:rPr lang="en-US" dirty="0">
                <a:solidFill>
                  <a:srgbClr val="FFC000"/>
                </a:solidFill>
                <a:latin typeface="TT Norms Medium" panose="02000803030000020003" pitchFamily="50" charset="0"/>
              </a:rPr>
              <a:t>foreach(var customer in customers)</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(customer); </a:t>
            </a:r>
            <a:r>
              <a:rPr lang="en-US" dirty="0">
                <a:solidFill>
                  <a:schemeClr val="tx1">
                    <a:lumMod val="50000"/>
                    <a:lumOff val="50000"/>
                  </a:schemeClr>
                </a:solidFill>
                <a:latin typeface="TT Norms Medium" panose="02000803030000020003" pitchFamily="50" charset="0"/>
              </a:rPr>
              <a:t>//Display both key and value</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customer.Key</a:t>
            </a:r>
            <a:r>
              <a:rPr lang="en-US" dirty="0">
                <a:solidFill>
                  <a:srgbClr val="FFC000"/>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//Display only key</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customer.Value</a:t>
            </a:r>
            <a:r>
              <a:rPr lang="en-US" dirty="0">
                <a:solidFill>
                  <a:srgbClr val="FFC000"/>
                </a:solidFill>
                <a:latin typeface="TT Norms Medium" panose="02000803030000020003" pitchFamily="50" charset="0"/>
              </a:rPr>
              <a:t>); </a:t>
            </a:r>
            <a:r>
              <a:rPr lang="en-US" dirty="0">
                <a:solidFill>
                  <a:schemeClr val="tx1">
                    <a:lumMod val="50000"/>
                    <a:lumOff val="50000"/>
                  </a:schemeClr>
                </a:solidFill>
                <a:latin typeface="TT Norms Medium" panose="02000803030000020003" pitchFamily="50" charset="0"/>
              </a:rPr>
              <a:t>//Display only value</a:t>
            </a:r>
          </a:p>
          <a:p>
            <a:pPr marL="0" indent="0">
              <a:buNone/>
            </a:pP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Dictionary</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222399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59"/>
            <a:ext cx="11331102" cy="5366509"/>
          </a:xfrm>
        </p:spPr>
        <p:txBody>
          <a:bodyPr>
            <a:normAutofit lnSpcReduction="10000"/>
          </a:bodyPr>
          <a:lstStyle/>
          <a:p>
            <a:pPr marL="0" indent="0">
              <a:buNone/>
            </a:pPr>
            <a:r>
              <a:rPr lang="en-US" dirty="0">
                <a:solidFill>
                  <a:srgbClr val="00B0F0"/>
                </a:solidFill>
                <a:latin typeface="TT Norms Medium" panose="02000803030000020003" pitchFamily="50" charset="0"/>
              </a:rPr>
              <a:t>Changing/Updating the value of an element based on its key:</a:t>
            </a:r>
          </a:p>
          <a:p>
            <a:pPr marL="0" indent="0">
              <a:buNone/>
            </a:pPr>
            <a:r>
              <a:rPr lang="en-US" dirty="0">
                <a:solidFill>
                  <a:srgbClr val="FFC000"/>
                </a:solidFill>
                <a:latin typeface="TT Norms Medium" panose="02000803030000020003" pitchFamily="50" charset="0"/>
              </a:rPr>
              <a:t>customers[1] = "Brandy";</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Adding a new element to the dictionary by means of assigning</a:t>
            </a:r>
          </a:p>
          <a:p>
            <a:pPr marL="0" indent="0">
              <a:buNone/>
            </a:pPr>
            <a:r>
              <a:rPr lang="en-US" dirty="0">
                <a:solidFill>
                  <a:srgbClr val="FFC000"/>
                </a:solidFill>
                <a:latin typeface="TT Norms Medium" panose="02000803030000020003" pitchFamily="50" charset="0"/>
              </a:rPr>
              <a:t>customers[5] = "Mabel";</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Check if a particular key exists in the dictionary</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customers.ContainsKey</a:t>
            </a:r>
            <a:r>
              <a:rPr lang="en-US" dirty="0">
                <a:solidFill>
                  <a:srgbClr val="FFC000"/>
                </a:solidFill>
                <a:latin typeface="TT Norms Medium" panose="02000803030000020003" pitchFamily="50" charset="0"/>
              </a:rPr>
              <a:t>(3)); </a:t>
            </a:r>
            <a:r>
              <a:rPr lang="en-US" dirty="0">
                <a:solidFill>
                  <a:schemeClr val="tx1">
                    <a:lumMod val="50000"/>
                    <a:lumOff val="50000"/>
                  </a:schemeClr>
                </a:solidFill>
                <a:latin typeface="TT Norms Medium" panose="02000803030000020003" pitchFamily="50" charset="0"/>
              </a:rPr>
              <a:t>//Returns true</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Removing an element from the dictionary based on its key</a:t>
            </a:r>
          </a:p>
          <a:p>
            <a:pPr marL="0" indent="0">
              <a:buNone/>
            </a:pPr>
            <a:r>
              <a:rPr lang="en-US" dirty="0" err="1">
                <a:solidFill>
                  <a:srgbClr val="FFC000"/>
                </a:solidFill>
                <a:latin typeface="TT Norms Medium" panose="02000803030000020003" pitchFamily="50" charset="0"/>
              </a:rPr>
              <a:t>customers.Remove</a:t>
            </a:r>
            <a:r>
              <a:rPr lang="en-US" dirty="0">
                <a:solidFill>
                  <a:srgbClr val="FFC000"/>
                </a:solidFill>
                <a:latin typeface="TT Norms Medium" panose="02000803030000020003" pitchFamily="50" charset="0"/>
              </a:rPr>
              <a:t>(1);</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Dictionary</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044451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199" y="1217536"/>
            <a:ext cx="4681201" cy="4422926"/>
          </a:xfrm>
        </p:spPr>
        <p:txBody>
          <a:bodyPr>
            <a:normAutofit/>
          </a:bodyPr>
          <a:lstStyle/>
          <a:p>
            <a:r>
              <a:rPr lang="en-US" sz="8000" dirty="0">
                <a:solidFill>
                  <a:srgbClr val="00B0F0"/>
                </a:solidFill>
                <a:latin typeface="Cameliya" panose="02000500000000000000" pitchFamily="2" charset="0"/>
              </a:rPr>
              <a:t>Class </a:t>
            </a:r>
            <a:br>
              <a:rPr lang="en-US" sz="8000" dirty="0">
                <a:solidFill>
                  <a:srgbClr val="00B0F0"/>
                </a:solidFill>
                <a:latin typeface="Cameliya" panose="02000500000000000000" pitchFamily="2" charset="0"/>
              </a:rPr>
            </a:br>
            <a:r>
              <a:rPr lang="en-US" sz="8000" dirty="0">
                <a:solidFill>
                  <a:srgbClr val="FFC000"/>
                </a:solidFill>
                <a:latin typeface="Cameliya" panose="02000500000000000000" pitchFamily="2" charset="0"/>
              </a:rPr>
              <a:t>Work</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805181" y="1501126"/>
            <a:ext cx="5905493" cy="4488131"/>
          </a:xfrm>
        </p:spPr>
        <p:txBody>
          <a:bodyPr>
            <a:normAutofit/>
          </a:bodyPr>
          <a:lstStyle/>
          <a:p>
            <a:pPr marL="0" indent="0">
              <a:buNone/>
            </a:pPr>
            <a:r>
              <a:rPr lang="en-US" sz="3600" dirty="0">
                <a:solidFill>
                  <a:schemeClr val="bg1"/>
                </a:solidFill>
                <a:latin typeface="TT Norms Medium" panose="02000803030000020003" pitchFamily="50" charset="0"/>
              </a:rPr>
              <a:t>Create a dictionary with your hobbies.</a:t>
            </a:r>
          </a:p>
          <a:p>
            <a:pPr marL="0" indent="0">
              <a:buNone/>
            </a:pPr>
            <a:r>
              <a:rPr lang="en-US" sz="3600" dirty="0">
                <a:solidFill>
                  <a:schemeClr val="bg1"/>
                </a:solidFill>
                <a:latin typeface="TT Norms Medium" panose="02000803030000020003" pitchFamily="50" charset="0"/>
              </a:rPr>
              <a:t>Add at least 5 hobbies and loop through them.</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2643511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199" y="1217536"/>
            <a:ext cx="4681201" cy="4422926"/>
          </a:xfrm>
        </p:spPr>
        <p:txBody>
          <a:bodyPr>
            <a:normAutofit fontScale="90000"/>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Phone Book App</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805181" y="1501126"/>
            <a:ext cx="5905493" cy="4488131"/>
          </a:xfrm>
        </p:spPr>
        <p:txBody>
          <a:bodyPr>
            <a:normAutofit fontScale="92500" lnSpcReduction="20000"/>
          </a:bodyPr>
          <a:lstStyle/>
          <a:p>
            <a:pPr marL="0" indent="0">
              <a:buNone/>
            </a:pPr>
            <a:r>
              <a:rPr lang="en-US" sz="3600" dirty="0">
                <a:solidFill>
                  <a:schemeClr val="bg1"/>
                </a:solidFill>
                <a:latin typeface="TT Norms Medium" panose="02000803030000020003" pitchFamily="50" charset="0"/>
              </a:rPr>
              <a:t>Create a Phone Book application using a dictionary and conditional statement to store name and phone number. </a:t>
            </a:r>
          </a:p>
          <a:p>
            <a:pPr marL="0" indent="0">
              <a:buNone/>
            </a:pPr>
            <a:r>
              <a:rPr lang="en-US" sz="3600" dirty="0">
                <a:solidFill>
                  <a:schemeClr val="bg1"/>
                </a:solidFill>
                <a:latin typeface="TT Norms Medium" panose="02000803030000020003" pitchFamily="50" charset="0"/>
              </a:rPr>
              <a:t>Your application should be able to add, view , update and delete contact. </a:t>
            </a:r>
          </a:p>
          <a:p>
            <a:pPr marL="0" indent="0">
              <a:buNone/>
            </a:pPr>
            <a:r>
              <a:rPr lang="en-US" sz="3600" dirty="0">
                <a:solidFill>
                  <a:schemeClr val="bg1"/>
                </a:solidFill>
                <a:latin typeface="TT Norms Medium" panose="02000803030000020003" pitchFamily="50" charset="0"/>
              </a:rPr>
              <a:t>Name should be the key while the phone number should be the value.</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1232311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fontScale="92500" lnSpcReduction="10000"/>
          </a:bodyPr>
          <a:lstStyle/>
          <a:p>
            <a:pPr marL="0" indent="0">
              <a:buNone/>
            </a:pPr>
            <a:r>
              <a:rPr lang="en-US" dirty="0">
                <a:solidFill>
                  <a:schemeClr val="bg1"/>
                </a:solidFill>
                <a:latin typeface="TT Norms Medium" panose="02000803030000020003" pitchFamily="50" charset="0"/>
              </a:rPr>
              <a:t>A method is a block of code which only runs when it is called.</a:t>
            </a:r>
          </a:p>
          <a:p>
            <a:pPr marL="0" indent="0">
              <a:buNone/>
            </a:pPr>
            <a:r>
              <a:rPr lang="en-US" dirty="0">
                <a:solidFill>
                  <a:schemeClr val="bg1"/>
                </a:solidFill>
                <a:latin typeface="TT Norms Medium" panose="02000803030000020003" pitchFamily="50" charset="0"/>
              </a:rPr>
              <a:t>You can pass data, known as parameters into a method.</a:t>
            </a:r>
          </a:p>
          <a:p>
            <a:pPr marL="0" indent="0">
              <a:buNone/>
            </a:pPr>
            <a:r>
              <a:rPr lang="en-US" dirty="0">
                <a:solidFill>
                  <a:schemeClr val="bg1"/>
                </a:solidFill>
                <a:latin typeface="TT Norms Medium" panose="02000803030000020003" pitchFamily="50" charset="0"/>
              </a:rPr>
              <a:t>Methods are used to perform certain actions, and they are also known as functions.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Why use methods? To reuse code: define the code once, and use it many times.</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Parts of a function</a:t>
            </a:r>
          </a:p>
          <a:p>
            <a:r>
              <a:rPr lang="en-US" dirty="0">
                <a:solidFill>
                  <a:schemeClr val="bg1"/>
                </a:solidFill>
                <a:latin typeface="TT Norms Medium" panose="02000803030000020003" pitchFamily="50" charset="0"/>
              </a:rPr>
              <a:t>Function definition: This is the code inside the function; it deals with what the function is suppose to do</a:t>
            </a:r>
          </a:p>
          <a:p>
            <a:r>
              <a:rPr lang="en-US" dirty="0">
                <a:solidFill>
                  <a:schemeClr val="bg1"/>
                </a:solidFill>
                <a:latin typeface="TT Norms Medium" panose="02000803030000020003" pitchFamily="50" charset="0"/>
              </a:rPr>
              <a:t>Function call: A function can only work when it is called. This is the process of calling the function so as to activate it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221107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lnSpcReduction="10000"/>
          </a:bodyPr>
          <a:lstStyle/>
          <a:p>
            <a:pPr marL="0" indent="0">
              <a:buNone/>
            </a:pPr>
            <a:r>
              <a:rPr lang="en-US" dirty="0">
                <a:solidFill>
                  <a:srgbClr val="00B0F0"/>
                </a:solidFill>
                <a:latin typeface="TT Norms Medium" panose="02000803030000020003" pitchFamily="50" charset="0"/>
              </a:rPr>
              <a:t>Create a Method</a:t>
            </a:r>
          </a:p>
          <a:p>
            <a:pPr marL="0" indent="0">
              <a:buNone/>
            </a:pPr>
            <a:r>
              <a:rPr lang="en-US" dirty="0">
                <a:solidFill>
                  <a:schemeClr val="bg1"/>
                </a:solidFill>
                <a:latin typeface="TT Norms Medium" panose="02000803030000020003" pitchFamily="50" charset="0"/>
              </a:rPr>
              <a:t>A method is defined with the name of the method, followed by parentheses (). C# provides some pre-defined methods, which you already are familiar with, such as </a:t>
            </a:r>
            <a:r>
              <a:rPr lang="en-US" dirty="0">
                <a:solidFill>
                  <a:srgbClr val="FFC000"/>
                </a:solidFill>
                <a:latin typeface="TT Norms Medium" panose="02000803030000020003" pitchFamily="50" charset="0"/>
              </a:rPr>
              <a:t>Main()</a:t>
            </a:r>
            <a:r>
              <a:rPr lang="en-US" dirty="0">
                <a:solidFill>
                  <a:schemeClr val="bg1"/>
                </a:solidFill>
                <a:latin typeface="TT Norms Medium" panose="02000803030000020003" pitchFamily="50" charset="0"/>
              </a:rPr>
              <a:t>, but you can also create your own methods to perform certain actions:</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Create a method inside the Program class but outside the Main method:</a:t>
            </a:r>
          </a:p>
          <a:p>
            <a:pPr marL="0" indent="0">
              <a:buNone/>
            </a:pPr>
            <a:r>
              <a:rPr lang="en-US" dirty="0">
                <a:solidFill>
                  <a:srgbClr val="FFC000"/>
                </a:solidFill>
                <a:latin typeface="TT Norms Medium" panose="02000803030000020003" pitchFamily="50" charset="0"/>
              </a:rPr>
              <a:t>static void </a:t>
            </a: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 </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(“How are you");</a:t>
            </a:r>
          </a:p>
          <a:p>
            <a:pPr marL="0" indent="0">
              <a:buNone/>
            </a:pP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249612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a:bodyPr>
          <a:lstStyle/>
          <a:p>
            <a:pPr marL="0" indent="0">
              <a:buNone/>
            </a:pPr>
            <a:r>
              <a:rPr lang="en-US" dirty="0">
                <a:solidFill>
                  <a:srgbClr val="00B0F0"/>
                </a:solidFill>
                <a:latin typeface="TT Norms Medium" panose="02000803030000020003" pitchFamily="50" charset="0"/>
              </a:rPr>
              <a:t>Code explained</a:t>
            </a:r>
          </a:p>
          <a:p>
            <a:r>
              <a:rPr lang="en-US" dirty="0" err="1">
                <a:solidFill>
                  <a:schemeClr val="bg1"/>
                </a:solidFill>
                <a:latin typeface="TT Norms Medium" panose="02000803030000020003" pitchFamily="50" charset="0"/>
              </a:rPr>
              <a:t>MyMethod</a:t>
            </a:r>
            <a:r>
              <a:rPr lang="en-US" dirty="0">
                <a:solidFill>
                  <a:schemeClr val="bg1"/>
                </a:solidFill>
                <a:latin typeface="TT Norms Medium" panose="02000803030000020003" pitchFamily="50" charset="0"/>
              </a:rPr>
              <a:t>() is the name of the method</a:t>
            </a:r>
          </a:p>
          <a:p>
            <a:r>
              <a:rPr lang="en-US" dirty="0">
                <a:solidFill>
                  <a:schemeClr val="bg1"/>
                </a:solidFill>
                <a:latin typeface="TT Norms Medium" panose="02000803030000020003" pitchFamily="50" charset="0"/>
              </a:rPr>
              <a:t>static means that the method belongs to the Program class and not an object of the Program class. You will learn more about objects and how to access methods through objects later in this tutorial</a:t>
            </a:r>
          </a:p>
          <a:p>
            <a:r>
              <a:rPr lang="en-US" dirty="0">
                <a:solidFill>
                  <a:schemeClr val="bg1"/>
                </a:solidFill>
                <a:latin typeface="TT Norms Medium" panose="02000803030000020003" pitchFamily="50" charset="0"/>
              </a:rPr>
              <a:t>void means that this method does not have a return value. You will learn more about return values later</a:t>
            </a:r>
            <a:endParaRPr lang="en-US"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723813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fontScale="92500" lnSpcReduction="20000"/>
          </a:bodyPr>
          <a:lstStyle/>
          <a:p>
            <a:pPr marL="0" indent="0">
              <a:buNone/>
            </a:pPr>
            <a:r>
              <a:rPr lang="en-US" dirty="0">
                <a:solidFill>
                  <a:srgbClr val="00B0F0"/>
                </a:solidFill>
                <a:latin typeface="TT Norms Medium" panose="02000803030000020003" pitchFamily="50" charset="0"/>
              </a:rPr>
              <a:t>Call a Method</a:t>
            </a:r>
          </a:p>
          <a:p>
            <a:pPr marL="0" indent="0">
              <a:buNone/>
            </a:pPr>
            <a:r>
              <a:rPr lang="en-US" dirty="0">
                <a:solidFill>
                  <a:schemeClr val="bg1"/>
                </a:solidFill>
                <a:latin typeface="TT Norms Medium" panose="02000803030000020003" pitchFamily="50" charset="0"/>
              </a:rPr>
              <a:t>To call (execute) a method, write the method's name followed by two parentheses () and a semicolon ;</a:t>
            </a:r>
          </a:p>
          <a:p>
            <a:pPr marL="0" indent="0">
              <a:buNone/>
            </a:pPr>
            <a:r>
              <a:rPr lang="en-US" dirty="0">
                <a:solidFill>
                  <a:schemeClr val="bg1"/>
                </a:solidFill>
                <a:latin typeface="TT Norms Medium" panose="02000803030000020003" pitchFamily="50" charset="0"/>
              </a:rPr>
              <a:t>In the previous example, </a:t>
            </a:r>
            <a:r>
              <a:rPr lang="en-US" dirty="0" err="1">
                <a:solidFill>
                  <a:schemeClr val="bg1"/>
                </a:solidFill>
                <a:latin typeface="TT Norms Medium" panose="02000803030000020003" pitchFamily="50" charset="0"/>
              </a:rPr>
              <a:t>MyMethod</a:t>
            </a:r>
            <a:r>
              <a:rPr lang="en-US" dirty="0">
                <a:solidFill>
                  <a:schemeClr val="bg1"/>
                </a:solidFill>
                <a:latin typeface="TT Norms Medium" panose="02000803030000020003" pitchFamily="50" charset="0"/>
              </a:rPr>
              <a:t>() is used to print a text (How are you), when it is called:</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Inside the Main() method, call the </a:t>
            </a:r>
            <a:r>
              <a:rPr lang="en-US" dirty="0" err="1">
                <a:solidFill>
                  <a:srgbClr val="00B0F0"/>
                </a:solidFill>
                <a:latin typeface="TT Norms Medium" panose="02000803030000020003" pitchFamily="50" charset="0"/>
              </a:rPr>
              <a:t>MyMethod</a:t>
            </a:r>
            <a:r>
              <a:rPr lang="en-US" dirty="0">
                <a:solidFill>
                  <a:srgbClr val="00B0F0"/>
                </a:solidFill>
                <a:latin typeface="TT Norms Medium" panose="02000803030000020003" pitchFamily="50" charset="0"/>
              </a:rPr>
              <a:t>() method:</a:t>
            </a:r>
          </a:p>
          <a:p>
            <a:pPr marL="0" indent="0">
              <a:buNone/>
            </a:pP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A method can be called multiple times</a:t>
            </a:r>
          </a:p>
          <a:p>
            <a:pPr marL="0" indent="0">
              <a:buNone/>
            </a:pP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a:t>
            </a:r>
          </a:p>
          <a:p>
            <a:pPr marL="0" indent="0">
              <a:buNone/>
            </a:pP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a:t>
            </a:r>
          </a:p>
          <a:p>
            <a:pPr marL="0" indent="0">
              <a:buNone/>
            </a:pP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a:t>
            </a:r>
          </a:p>
          <a:p>
            <a:pPr marL="0" indent="0">
              <a:buNone/>
            </a:pPr>
            <a:endParaRPr lang="en-US"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41272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lnSpcReduction="10000"/>
          </a:bodyPr>
          <a:lstStyle/>
          <a:p>
            <a:pPr marL="0" indent="0">
              <a:buNone/>
            </a:pPr>
            <a:r>
              <a:rPr lang="en-US" dirty="0">
                <a:solidFill>
                  <a:srgbClr val="00B0F0"/>
                </a:solidFill>
                <a:latin typeface="TT Norms Medium" panose="02000803030000020003" pitchFamily="50" charset="0"/>
              </a:rPr>
              <a:t>Method Parameters</a:t>
            </a:r>
          </a:p>
          <a:p>
            <a:pPr marL="0" indent="0">
              <a:buNone/>
            </a:pPr>
            <a:r>
              <a:rPr lang="en-US" dirty="0">
                <a:solidFill>
                  <a:schemeClr val="bg1"/>
                </a:solidFill>
                <a:latin typeface="TT Norms Medium" panose="02000803030000020003" pitchFamily="50" charset="0"/>
              </a:rPr>
              <a:t>Information can be passed to methods as parameter. Parameters act as variables inside the method.</a:t>
            </a:r>
          </a:p>
          <a:p>
            <a:pPr marL="0" indent="0">
              <a:buNone/>
            </a:pPr>
            <a:r>
              <a:rPr lang="en-US" dirty="0">
                <a:solidFill>
                  <a:schemeClr val="bg1"/>
                </a:solidFill>
                <a:latin typeface="TT Norms Medium" panose="02000803030000020003" pitchFamily="50" charset="0"/>
              </a:rPr>
              <a:t>They are specified after the method name, inside the parentheses. You can add as many parameters as you want, just separate them with a comma.</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Example (Defining a method that adds two numbers)</a:t>
            </a:r>
          </a:p>
          <a:p>
            <a:pPr marL="0" indent="0">
              <a:buNone/>
            </a:pPr>
            <a:r>
              <a:rPr lang="en-US" dirty="0">
                <a:solidFill>
                  <a:srgbClr val="FFC000"/>
                </a:solidFill>
                <a:latin typeface="TT Norms Medium" panose="02000803030000020003" pitchFamily="50" charset="0"/>
              </a:rPr>
              <a:t>static void </a:t>
            </a:r>
            <a:r>
              <a:rPr lang="en-US" dirty="0" err="1">
                <a:solidFill>
                  <a:srgbClr val="FFC000"/>
                </a:solidFill>
                <a:latin typeface="TT Norms Medium" panose="02000803030000020003" pitchFamily="50" charset="0"/>
              </a:rPr>
              <a:t>AddMethod</a:t>
            </a:r>
            <a:r>
              <a:rPr lang="en-US" dirty="0">
                <a:solidFill>
                  <a:srgbClr val="FFC000"/>
                </a:solidFill>
                <a:latin typeface="TT Norms Medium" panose="02000803030000020003" pitchFamily="50" charset="0"/>
              </a:rPr>
              <a:t>(int num1, int num2)</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a:t>
            </a: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(num1 + num2);</a:t>
            </a:r>
          </a:p>
          <a:p>
            <a:pPr marL="0" indent="0">
              <a:buNone/>
            </a:pPr>
            <a:r>
              <a:rPr lang="en-US" dirty="0">
                <a:solidFill>
                  <a:srgbClr val="FFC000"/>
                </a:solidFill>
                <a:latin typeface="TT Norms Medium" panose="02000803030000020003" pitchFamily="50" charset="0"/>
              </a:rPr>
              <a: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68478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fontScale="70000" lnSpcReduction="20000"/>
          </a:bodyPr>
          <a:lstStyle/>
          <a:p>
            <a:pPr marL="0" indent="0">
              <a:buNone/>
            </a:pPr>
            <a:r>
              <a:rPr lang="en-US" dirty="0">
                <a:solidFill>
                  <a:srgbClr val="00B0F0"/>
                </a:solidFill>
                <a:latin typeface="TT Norms Medium" panose="02000803030000020003" pitchFamily="50" charset="0"/>
              </a:rPr>
              <a:t>Calling the method in the Main() and parsing two numbers to be added:</a:t>
            </a:r>
          </a:p>
          <a:p>
            <a:pPr marL="0" indent="0">
              <a:buNone/>
            </a:pPr>
            <a:r>
              <a:rPr lang="en-US" dirty="0" err="1">
                <a:solidFill>
                  <a:srgbClr val="FFC000"/>
                </a:solidFill>
                <a:latin typeface="TT Norms Medium" panose="02000803030000020003" pitchFamily="50" charset="0"/>
              </a:rPr>
              <a:t>AddMethod</a:t>
            </a:r>
            <a:r>
              <a:rPr lang="en-US" dirty="0">
                <a:solidFill>
                  <a:srgbClr val="FFC000"/>
                </a:solidFill>
                <a:latin typeface="TT Norms Medium" panose="02000803030000020003" pitchFamily="50" charset="0"/>
              </a:rPr>
              <a:t>(4, 3); </a:t>
            </a:r>
            <a:r>
              <a:rPr lang="en-US" dirty="0">
                <a:solidFill>
                  <a:schemeClr val="tx1">
                    <a:lumMod val="50000"/>
                    <a:lumOff val="50000"/>
                  </a:schemeClr>
                </a:solidFill>
                <a:latin typeface="TT Norms Medium" panose="02000803030000020003" pitchFamily="50" charset="0"/>
              </a:rPr>
              <a:t>//Outputs 7</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Return values</a:t>
            </a:r>
          </a:p>
          <a:p>
            <a:pPr marL="0" indent="0">
              <a:buNone/>
            </a:pPr>
            <a:r>
              <a:rPr lang="en-US" dirty="0">
                <a:solidFill>
                  <a:schemeClr val="bg1"/>
                </a:solidFill>
                <a:latin typeface="TT Norms Medium" panose="02000803030000020003" pitchFamily="50" charset="0"/>
              </a:rPr>
              <a:t>The void keyword, used in the examples above, indicates that the method should not return a value. If you want the method to return a value, you can use a primitive data type (such as int or double) instead of void, and use the return keyword inside the method:</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Define the method</a:t>
            </a:r>
          </a:p>
          <a:p>
            <a:pPr marL="0" indent="0">
              <a:buNone/>
            </a:pPr>
            <a:r>
              <a:rPr lang="en-US" dirty="0">
                <a:solidFill>
                  <a:srgbClr val="FFC000"/>
                </a:solidFill>
                <a:latin typeface="TT Norms Medium" panose="02000803030000020003" pitchFamily="50" charset="0"/>
              </a:rPr>
              <a:t>static int </a:t>
            </a: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(int x) </a:t>
            </a:r>
          </a:p>
          <a:p>
            <a:pPr marL="0" indent="0">
              <a:buNone/>
            </a:pPr>
            <a:r>
              <a:rPr lang="en-US" dirty="0">
                <a:solidFill>
                  <a:srgbClr val="FFC000"/>
                </a:solidFill>
                <a:latin typeface="TT Norms Medium" panose="02000803030000020003" pitchFamily="50" charset="0"/>
              </a:rPr>
              <a:t>{</a:t>
            </a:r>
          </a:p>
          <a:p>
            <a:pPr marL="0" indent="0">
              <a:buNone/>
            </a:pPr>
            <a:r>
              <a:rPr lang="en-US" dirty="0">
                <a:solidFill>
                  <a:srgbClr val="FFC000"/>
                </a:solidFill>
                <a:latin typeface="TT Norms Medium" panose="02000803030000020003" pitchFamily="50" charset="0"/>
              </a:rPr>
              <a:t>         return 5 + x;</a:t>
            </a:r>
          </a:p>
          <a:p>
            <a:pPr marL="0" indent="0">
              <a:buNone/>
            </a:pPr>
            <a:r>
              <a:rPr lang="en-US" dirty="0">
                <a:solidFill>
                  <a:srgbClr val="FFC000"/>
                </a:solidFill>
                <a:latin typeface="TT Norms Medium" panose="02000803030000020003" pitchFamily="50" charset="0"/>
              </a:rPr>
              <a:t>}</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Call the method</a:t>
            </a:r>
          </a:p>
          <a:p>
            <a:pPr marL="0" indent="0">
              <a:buNone/>
            </a:pPr>
            <a:r>
              <a:rPr lang="en-US" dirty="0" err="1">
                <a:solidFill>
                  <a:srgbClr val="FFC000"/>
                </a:solidFill>
                <a:latin typeface="TT Norms Medium" panose="02000803030000020003" pitchFamily="50" charset="0"/>
              </a:rPr>
              <a:t>Console.WriteLine</a:t>
            </a:r>
            <a:r>
              <a:rPr lang="en-US" dirty="0">
                <a:solidFill>
                  <a:srgbClr val="FFC000"/>
                </a:solidFill>
                <a:latin typeface="TT Norms Medium" panose="02000803030000020003" pitchFamily="50" charset="0"/>
              </a:rPr>
              <a:t>(</a:t>
            </a:r>
            <a:r>
              <a:rPr lang="en-US" dirty="0" err="1">
                <a:solidFill>
                  <a:srgbClr val="FFC000"/>
                </a:solidFill>
                <a:latin typeface="TT Norms Medium" panose="02000803030000020003" pitchFamily="50" charset="0"/>
              </a:rPr>
              <a:t>MyMethod</a:t>
            </a:r>
            <a:r>
              <a:rPr lang="en-US" dirty="0">
                <a:solidFill>
                  <a:srgbClr val="FFC000"/>
                </a:solidFill>
                <a:latin typeface="TT Norms Medium" panose="02000803030000020003" pitchFamily="50" charset="0"/>
              </a:rPr>
              <a:t>(3)); </a:t>
            </a:r>
            <a:r>
              <a:rPr lang="en-US" dirty="0">
                <a:solidFill>
                  <a:schemeClr val="tx1">
                    <a:lumMod val="50000"/>
                    <a:lumOff val="50000"/>
                  </a:schemeClr>
                </a:solidFill>
                <a:latin typeface="TT Norms Medium" panose="02000803030000020003" pitchFamily="50" charset="0"/>
              </a:rPr>
              <a:t>// Outputs 8 (5 + 3)</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Methods/Functions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60868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3305783" cy="5305075"/>
          </a:xfrm>
        </p:spPr>
        <p:txBody>
          <a:bodyPr>
            <a:normAutofit/>
          </a:bodyPr>
          <a:lstStyle/>
          <a:p>
            <a:pPr marL="0" indent="0">
              <a:buNone/>
            </a:pPr>
            <a:r>
              <a:rPr lang="en-US" dirty="0">
                <a:solidFill>
                  <a:srgbClr val="00B0F0"/>
                </a:solidFill>
                <a:latin typeface="TT Norms Medium" panose="02000803030000020003" pitchFamily="50" charset="0"/>
              </a:rPr>
              <a:t>C# project create</a:t>
            </a:r>
          </a:p>
          <a:p>
            <a:pPr marL="0" indent="0">
              <a:buNone/>
            </a:pPr>
            <a:r>
              <a:rPr lang="en-US" dirty="0">
                <a:solidFill>
                  <a:schemeClr val="bg1"/>
                </a:solidFill>
                <a:latin typeface="TT Norms Medium" panose="02000803030000020003" pitchFamily="50" charset="0"/>
              </a:rPr>
              <a:t>After the installation is complete, click on the Launch button to get started with Visual Studio.</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On the start window, choose Create a new project:</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1785" y="1134959"/>
            <a:ext cx="7243932" cy="5022649"/>
          </a:xfrm>
          <a:prstGeom prst="rect">
            <a:avLst/>
          </a:prstGeom>
        </p:spPr>
      </p:pic>
    </p:spTree>
    <p:extLst>
      <p:ext uri="{BB962C8B-B14F-4D97-AF65-F5344CB8AC3E}">
        <p14:creationId xmlns:p14="http://schemas.microsoft.com/office/powerpoint/2010/main" val="1371224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199" y="1217536"/>
            <a:ext cx="4681201" cy="4422926"/>
          </a:xfrm>
        </p:spPr>
        <p:txBody>
          <a:bodyPr>
            <a:normAutofit/>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Quiz App</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805181" y="1501126"/>
            <a:ext cx="5905493" cy="4488131"/>
          </a:xfrm>
        </p:spPr>
        <p:txBody>
          <a:bodyPr>
            <a:normAutofit/>
          </a:bodyPr>
          <a:lstStyle/>
          <a:p>
            <a:pPr marL="0" indent="0">
              <a:buNone/>
            </a:pPr>
            <a:r>
              <a:rPr lang="en-US" sz="3600" dirty="0">
                <a:solidFill>
                  <a:schemeClr val="bg1"/>
                </a:solidFill>
                <a:latin typeface="TT Norms Medium" panose="02000803030000020003" pitchFamily="50" charset="0"/>
              </a:rPr>
              <a:t>Create a Quiz App</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3501274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307785"/>
          </a:xfrm>
        </p:spPr>
        <p:txBody>
          <a:bodyPr>
            <a:normAutofit fontScale="62500" lnSpcReduction="20000"/>
          </a:bodyPr>
          <a:lstStyle/>
          <a:p>
            <a:pPr marL="0" indent="0">
              <a:buNone/>
            </a:pPr>
            <a:r>
              <a:rPr lang="en-US" dirty="0">
                <a:solidFill>
                  <a:srgbClr val="00B0F0"/>
                </a:solidFill>
                <a:latin typeface="TT Norms Medium" panose="02000803030000020003" pitchFamily="50" charset="0"/>
              </a:rPr>
              <a:t>C# OOP</a:t>
            </a:r>
          </a:p>
          <a:p>
            <a:pPr marL="0" indent="0">
              <a:buNone/>
            </a:pPr>
            <a:r>
              <a:rPr lang="en-US" dirty="0">
                <a:solidFill>
                  <a:schemeClr val="bg1"/>
                </a:solidFill>
                <a:latin typeface="TT Norms Medium" panose="02000803030000020003" pitchFamily="50" charset="0"/>
              </a:rPr>
              <a:t>OOP stands for Object-Oriented Programming.</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Procedural programming is about writing procedures or methods that perform operations on the data, while object-oriented programming is about creating objects that contain both data and methods.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Object-oriented programming has several advantages over procedural programming:</a:t>
            </a:r>
          </a:p>
          <a:p>
            <a:pPr marL="0" indent="0">
              <a:buNone/>
            </a:pPr>
            <a:endParaRPr lang="en-US" dirty="0">
              <a:solidFill>
                <a:schemeClr val="bg1"/>
              </a:solidFill>
              <a:latin typeface="TT Norms Medium" panose="02000803030000020003" pitchFamily="50" charset="0"/>
            </a:endParaRPr>
          </a:p>
          <a:p>
            <a:r>
              <a:rPr lang="en-US" dirty="0">
                <a:solidFill>
                  <a:schemeClr val="bg1"/>
                </a:solidFill>
                <a:latin typeface="TT Norms Medium" panose="02000803030000020003" pitchFamily="50" charset="0"/>
              </a:rPr>
              <a:t>OOP is faster and easier to execute</a:t>
            </a:r>
          </a:p>
          <a:p>
            <a:r>
              <a:rPr lang="en-US" dirty="0">
                <a:solidFill>
                  <a:schemeClr val="bg1"/>
                </a:solidFill>
                <a:latin typeface="TT Norms Medium" panose="02000803030000020003" pitchFamily="50" charset="0"/>
              </a:rPr>
              <a:t>OOP provides a clear structure for the programs</a:t>
            </a:r>
          </a:p>
          <a:p>
            <a:r>
              <a:rPr lang="en-US" dirty="0">
                <a:solidFill>
                  <a:schemeClr val="bg1"/>
                </a:solidFill>
                <a:latin typeface="TT Norms Medium" panose="02000803030000020003" pitchFamily="50" charset="0"/>
              </a:rPr>
              <a:t>OOP helps to keep the C# code DRY "Don't Repeat Yourself", and makes the code easier to maintain, modify and debug</a:t>
            </a:r>
          </a:p>
          <a:p>
            <a:r>
              <a:rPr lang="en-US" dirty="0">
                <a:solidFill>
                  <a:schemeClr val="bg1"/>
                </a:solidFill>
                <a:latin typeface="TT Norms Medium" panose="02000803030000020003" pitchFamily="50" charset="0"/>
              </a:rPr>
              <a:t>OOP makes it possible to create full reusable applications with less code and shorter development time</a:t>
            </a:r>
          </a:p>
          <a:p>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Tip: The "Don't Repeat Yourself" (DRY) principle is about reducing the repetition of code. You should extract out the codes that are common for the application, and place them at a single place and reuse them instead of repeating it.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175642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1130067"/>
          </a:xfrm>
        </p:spPr>
        <p:txBody>
          <a:bodyPr>
            <a:normAutofit fontScale="55000" lnSpcReduction="20000"/>
          </a:bodyPr>
          <a:lstStyle/>
          <a:p>
            <a:pPr marL="0" indent="0">
              <a:buNone/>
            </a:pPr>
            <a:r>
              <a:rPr lang="en-US" dirty="0">
                <a:solidFill>
                  <a:srgbClr val="00B0F0"/>
                </a:solidFill>
                <a:latin typeface="TT Norms Medium" panose="02000803030000020003" pitchFamily="50" charset="0"/>
              </a:rPr>
              <a:t>What are Classes and Objects?</a:t>
            </a:r>
          </a:p>
          <a:p>
            <a:pPr marL="0" indent="0">
              <a:buNone/>
            </a:pPr>
            <a:r>
              <a:rPr lang="en-US" dirty="0">
                <a:solidFill>
                  <a:schemeClr val="bg1"/>
                </a:solidFill>
                <a:latin typeface="TT Norms Medium" panose="02000803030000020003" pitchFamily="50" charset="0"/>
              </a:rPr>
              <a:t>Classes and objects are the two main aspects of object-oriented programming.</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Look at the following illustration to see the difference between class and objects: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5" name="Picture 4" descr="Table&#10;&#10;Description automatically generated">
            <a:extLst>
              <a:ext uri="{FF2B5EF4-FFF2-40B4-BE49-F238E27FC236}">
                <a16:creationId xmlns:a16="http://schemas.microsoft.com/office/drawing/2014/main" id="{FF895EC8-6A82-7A2C-FF93-7E677D1BA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40" y="2366232"/>
            <a:ext cx="7714710" cy="4212872"/>
          </a:xfrm>
          <a:prstGeom prst="rect">
            <a:avLst/>
          </a:prstGeom>
        </p:spPr>
      </p:pic>
    </p:spTree>
    <p:extLst>
      <p:ext uri="{BB962C8B-B14F-4D97-AF65-F5344CB8AC3E}">
        <p14:creationId xmlns:p14="http://schemas.microsoft.com/office/powerpoint/2010/main" val="1641717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5302415"/>
          </a:xfrm>
        </p:spPr>
        <p:txBody>
          <a:bodyPr>
            <a:normAutofit/>
          </a:bodyPr>
          <a:lstStyle/>
          <a:p>
            <a:pPr marL="0" indent="0">
              <a:buNone/>
            </a:pPr>
            <a:r>
              <a:rPr lang="en-US" dirty="0">
                <a:solidFill>
                  <a:schemeClr val="bg1"/>
                </a:solidFill>
                <a:latin typeface="TT Norms Medium" panose="02000803030000020003" pitchFamily="50" charset="0"/>
              </a:rPr>
              <a:t>So, a class is a template for objects, and an object is an instance of a class.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When the individual objects are created, they inherit all the variables and methods from the class.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You will learn much more about classes and objects in the next slide.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058001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474383"/>
          </a:xfrm>
        </p:spPr>
        <p:txBody>
          <a:bodyPr>
            <a:normAutofit lnSpcReduction="10000"/>
          </a:bodyPr>
          <a:lstStyle/>
          <a:p>
            <a:pPr marL="0" indent="0">
              <a:buNone/>
            </a:pPr>
            <a:r>
              <a:rPr lang="en-US" dirty="0">
                <a:solidFill>
                  <a:srgbClr val="00B0F0"/>
                </a:solidFill>
                <a:latin typeface="TT Norms Medium" panose="02000803030000020003" pitchFamily="50" charset="0"/>
              </a:rPr>
              <a:t>Creating class file</a:t>
            </a:r>
            <a:endParaRPr lang="en-US"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7" name="Picture 6">
            <a:extLst>
              <a:ext uri="{FF2B5EF4-FFF2-40B4-BE49-F238E27FC236}">
                <a16:creationId xmlns:a16="http://schemas.microsoft.com/office/drawing/2014/main" id="{00D83CF7-F533-C32E-CF00-E5CB37C5A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1" y="1609344"/>
            <a:ext cx="2768247" cy="1929384"/>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EF16889E-5AE0-4599-3333-D4C322FED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960" y="1609344"/>
            <a:ext cx="3037444" cy="192938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74F63991-2FBE-BC7E-1F56-11AF2C323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106" y="1609344"/>
            <a:ext cx="2889730" cy="1929384"/>
          </a:xfrm>
          <a:prstGeom prst="rect">
            <a:avLst/>
          </a:prstGeom>
        </p:spPr>
      </p:pic>
      <p:pic>
        <p:nvPicPr>
          <p:cNvPr id="13" name="Picture 12">
            <a:extLst>
              <a:ext uri="{FF2B5EF4-FFF2-40B4-BE49-F238E27FC236}">
                <a16:creationId xmlns:a16="http://schemas.microsoft.com/office/drawing/2014/main" id="{3A88130D-F566-CB78-5F91-7C822FEC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11" y="3635877"/>
            <a:ext cx="6636647" cy="2853138"/>
          </a:xfrm>
          <a:prstGeom prst="rect">
            <a:avLst/>
          </a:prstGeom>
        </p:spPr>
      </p:pic>
      <p:sp>
        <p:nvSpPr>
          <p:cNvPr id="14" name="Content Placeholder 2">
            <a:extLst>
              <a:ext uri="{FF2B5EF4-FFF2-40B4-BE49-F238E27FC236}">
                <a16:creationId xmlns:a16="http://schemas.microsoft.com/office/drawing/2014/main" id="{03A53EAB-96B8-4B32-5089-3BE00E284557}"/>
              </a:ext>
            </a:extLst>
          </p:cNvPr>
          <p:cNvSpPr txBox="1">
            <a:spLocks/>
          </p:cNvSpPr>
          <p:nvPr/>
        </p:nvSpPr>
        <p:spPr>
          <a:xfrm>
            <a:off x="1448532" y="2083485"/>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1</a:t>
            </a:r>
          </a:p>
        </p:txBody>
      </p:sp>
      <p:sp>
        <p:nvSpPr>
          <p:cNvPr id="15" name="Content Placeholder 2">
            <a:extLst>
              <a:ext uri="{FF2B5EF4-FFF2-40B4-BE49-F238E27FC236}">
                <a16:creationId xmlns:a16="http://schemas.microsoft.com/office/drawing/2014/main" id="{D8AD4B3E-E839-A553-7BAA-FA63D852114D}"/>
              </a:ext>
            </a:extLst>
          </p:cNvPr>
          <p:cNvSpPr txBox="1">
            <a:spLocks/>
          </p:cNvSpPr>
          <p:nvPr/>
        </p:nvSpPr>
        <p:spPr>
          <a:xfrm>
            <a:off x="5719912" y="1877853"/>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2</a:t>
            </a:r>
          </a:p>
        </p:txBody>
      </p:sp>
      <p:sp>
        <p:nvSpPr>
          <p:cNvPr id="16" name="Content Placeholder 2">
            <a:extLst>
              <a:ext uri="{FF2B5EF4-FFF2-40B4-BE49-F238E27FC236}">
                <a16:creationId xmlns:a16="http://schemas.microsoft.com/office/drawing/2014/main" id="{F2AE8A59-BE9C-2422-DE46-4718D92ED26E}"/>
              </a:ext>
            </a:extLst>
          </p:cNvPr>
          <p:cNvSpPr txBox="1">
            <a:spLocks/>
          </p:cNvSpPr>
          <p:nvPr/>
        </p:nvSpPr>
        <p:spPr>
          <a:xfrm>
            <a:off x="7037209" y="1915808"/>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4</a:t>
            </a:r>
          </a:p>
        </p:txBody>
      </p:sp>
      <p:sp>
        <p:nvSpPr>
          <p:cNvPr id="17" name="Content Placeholder 2">
            <a:extLst>
              <a:ext uri="{FF2B5EF4-FFF2-40B4-BE49-F238E27FC236}">
                <a16:creationId xmlns:a16="http://schemas.microsoft.com/office/drawing/2014/main" id="{7004F327-FC1F-96C3-B56B-8951DA040F57}"/>
              </a:ext>
            </a:extLst>
          </p:cNvPr>
          <p:cNvSpPr txBox="1">
            <a:spLocks/>
          </p:cNvSpPr>
          <p:nvPr/>
        </p:nvSpPr>
        <p:spPr>
          <a:xfrm>
            <a:off x="1455366" y="5655093"/>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5</a:t>
            </a:r>
          </a:p>
        </p:txBody>
      </p:sp>
      <p:sp>
        <p:nvSpPr>
          <p:cNvPr id="18" name="Content Placeholder 2">
            <a:extLst>
              <a:ext uri="{FF2B5EF4-FFF2-40B4-BE49-F238E27FC236}">
                <a16:creationId xmlns:a16="http://schemas.microsoft.com/office/drawing/2014/main" id="{568FF107-C2BB-572C-EDCB-3F6CC515093D}"/>
              </a:ext>
            </a:extLst>
          </p:cNvPr>
          <p:cNvSpPr txBox="1">
            <a:spLocks/>
          </p:cNvSpPr>
          <p:nvPr/>
        </p:nvSpPr>
        <p:spPr>
          <a:xfrm>
            <a:off x="3878568" y="1913665"/>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3</a:t>
            </a:r>
          </a:p>
        </p:txBody>
      </p:sp>
      <p:sp>
        <p:nvSpPr>
          <p:cNvPr id="19" name="Content Placeholder 2">
            <a:extLst>
              <a:ext uri="{FF2B5EF4-FFF2-40B4-BE49-F238E27FC236}">
                <a16:creationId xmlns:a16="http://schemas.microsoft.com/office/drawing/2014/main" id="{F57E93D0-B6A9-B8BC-5FE1-B75A54225E33}"/>
              </a:ext>
            </a:extLst>
          </p:cNvPr>
          <p:cNvSpPr txBox="1">
            <a:spLocks/>
          </p:cNvSpPr>
          <p:nvPr/>
        </p:nvSpPr>
        <p:spPr>
          <a:xfrm>
            <a:off x="6075734" y="5828553"/>
            <a:ext cx="461768" cy="34692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6</a:t>
            </a:r>
          </a:p>
        </p:txBody>
      </p:sp>
    </p:spTree>
    <p:extLst>
      <p:ext uri="{BB962C8B-B14F-4D97-AF65-F5344CB8AC3E}">
        <p14:creationId xmlns:p14="http://schemas.microsoft.com/office/powerpoint/2010/main" val="408572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620687"/>
          </a:xfrm>
        </p:spPr>
        <p:txBody>
          <a:bodyPr>
            <a:normAutofit/>
          </a:bodyPr>
          <a:lstStyle/>
          <a:p>
            <a:pPr marL="0" indent="0">
              <a:buNone/>
            </a:pPr>
            <a:r>
              <a:rPr lang="en-US" dirty="0">
                <a:solidFill>
                  <a:srgbClr val="00B0F0"/>
                </a:solidFill>
                <a:latin typeface="TT Norms Medium" panose="02000803030000020003" pitchFamily="50" charset="0"/>
              </a:rPr>
              <a:t>Creating 3 fields – title, author, and pages in our Book class</a:t>
            </a:r>
            <a:endParaRPr lang="en-US"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96121A48-E687-CF11-24C2-74613E4021F7}"/>
              </a:ext>
            </a:extLst>
          </p:cNvPr>
          <p:cNvPicPr>
            <a:picLocks noChangeAspect="1"/>
          </p:cNvPicPr>
          <p:nvPr/>
        </p:nvPicPr>
        <p:blipFill rotWithShape="1">
          <a:blip r:embed="rId2">
            <a:extLst>
              <a:ext uri="{28A0092B-C50C-407E-A947-70E740481C1C}">
                <a14:useLocalDpi xmlns:a14="http://schemas.microsoft.com/office/drawing/2010/main" val="0"/>
              </a:ext>
            </a:extLst>
          </a:blip>
          <a:srcRect l="303" t="11373" b="5700"/>
          <a:stretch/>
        </p:blipFill>
        <p:spPr>
          <a:xfrm>
            <a:off x="1479717" y="2331720"/>
            <a:ext cx="9232565" cy="2523745"/>
          </a:xfrm>
          <a:prstGeom prst="rect">
            <a:avLst/>
          </a:prstGeom>
        </p:spPr>
      </p:pic>
      <p:sp>
        <p:nvSpPr>
          <p:cNvPr id="6" name="Content Placeholder 2">
            <a:extLst>
              <a:ext uri="{FF2B5EF4-FFF2-40B4-BE49-F238E27FC236}">
                <a16:creationId xmlns:a16="http://schemas.microsoft.com/office/drawing/2014/main" id="{71181ED4-1A76-5161-4A51-0434986AB9FE}"/>
              </a:ext>
            </a:extLst>
          </p:cNvPr>
          <p:cNvSpPr txBox="1">
            <a:spLocks/>
          </p:cNvSpPr>
          <p:nvPr/>
        </p:nvSpPr>
        <p:spPr>
          <a:xfrm>
            <a:off x="410183" y="5595457"/>
            <a:ext cx="11331102" cy="93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Our fields are made public so they can be accessed from our program class</a:t>
            </a:r>
          </a:p>
        </p:txBody>
      </p:sp>
    </p:spTree>
    <p:extLst>
      <p:ext uri="{BB962C8B-B14F-4D97-AF65-F5344CB8AC3E}">
        <p14:creationId xmlns:p14="http://schemas.microsoft.com/office/powerpoint/2010/main" val="1587171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1"/>
            <a:ext cx="11331102" cy="1964855"/>
          </a:xfrm>
        </p:spPr>
        <p:txBody>
          <a:bodyPr>
            <a:normAutofit/>
          </a:bodyPr>
          <a:lstStyle/>
          <a:p>
            <a:pPr marL="0" indent="0">
              <a:buNone/>
            </a:pPr>
            <a:r>
              <a:rPr lang="en-US" dirty="0">
                <a:solidFill>
                  <a:srgbClr val="00B0F0"/>
                </a:solidFill>
                <a:latin typeface="TT Norms Medium" panose="02000803030000020003" pitchFamily="50" charset="0"/>
              </a:rPr>
              <a:t>Creating an object</a:t>
            </a:r>
          </a:p>
          <a:p>
            <a:pPr marL="0" indent="0">
              <a:buNone/>
            </a:pPr>
            <a:r>
              <a:rPr lang="en-US" dirty="0">
                <a:solidFill>
                  <a:schemeClr val="bg1"/>
                </a:solidFill>
                <a:latin typeface="TT Norms Medium" panose="02000803030000020003" pitchFamily="50" charset="0"/>
              </a:rPr>
              <a:t>Objects can use all the public fields and methods of a class. </a:t>
            </a:r>
          </a:p>
          <a:p>
            <a:pPr marL="0" indent="0">
              <a:buNone/>
            </a:pPr>
            <a:r>
              <a:rPr lang="en-US" dirty="0">
                <a:solidFill>
                  <a:schemeClr val="bg1"/>
                </a:solidFill>
                <a:latin typeface="TT Norms Medium" panose="02000803030000020003" pitchFamily="50" charset="0"/>
              </a:rPr>
              <a:t>Let’s create a Book object in our Main Method in the Program class</a:t>
            </a:r>
          </a:p>
          <a:p>
            <a:pPr marL="0" indent="0">
              <a:buNone/>
            </a:pPr>
            <a:endParaRPr lang="en-US"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384677DE-620A-91D4-C35F-A6EC8F49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79" y="2924473"/>
            <a:ext cx="8983442" cy="3317371"/>
          </a:xfrm>
          <a:prstGeom prst="rect">
            <a:avLst/>
          </a:prstGeom>
        </p:spPr>
      </p:pic>
    </p:spTree>
    <p:extLst>
      <p:ext uri="{BB962C8B-B14F-4D97-AF65-F5344CB8AC3E}">
        <p14:creationId xmlns:p14="http://schemas.microsoft.com/office/powerpoint/2010/main" val="2927744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2480694"/>
          </a:xfrm>
        </p:spPr>
        <p:txBody>
          <a:bodyPr>
            <a:normAutofit/>
          </a:bodyPr>
          <a:lstStyle/>
          <a:p>
            <a:pPr marL="0" indent="0">
              <a:buNone/>
            </a:pPr>
            <a:r>
              <a:rPr lang="en-US" dirty="0">
                <a:solidFill>
                  <a:srgbClr val="00B0F0"/>
                </a:solidFill>
                <a:latin typeface="TT Norms Medium" panose="02000803030000020003" pitchFamily="50" charset="0"/>
              </a:rPr>
              <a:t>CONSTRUCTORS</a:t>
            </a:r>
          </a:p>
          <a:p>
            <a:pPr marL="0" indent="0">
              <a:buNone/>
            </a:pPr>
            <a:r>
              <a:rPr lang="en-US" dirty="0">
                <a:solidFill>
                  <a:schemeClr val="bg1"/>
                </a:solidFill>
                <a:latin typeface="TT Norms Medium" panose="02000803030000020003" pitchFamily="50" charset="0"/>
              </a:rPr>
              <a:t>Constructor is a special method we can put inside a </a:t>
            </a:r>
            <a:r>
              <a:rPr lang="en-US" dirty="0" err="1">
                <a:solidFill>
                  <a:schemeClr val="bg1"/>
                </a:solidFill>
                <a:latin typeface="TT Norms Medium" panose="02000803030000020003" pitchFamily="50" charset="0"/>
              </a:rPr>
              <a:t>c#</a:t>
            </a:r>
            <a:r>
              <a:rPr lang="en-US" dirty="0">
                <a:solidFill>
                  <a:schemeClr val="bg1"/>
                </a:solidFill>
                <a:latin typeface="TT Norms Medium" panose="02000803030000020003" pitchFamily="50" charset="0"/>
              </a:rPr>
              <a:t> class (</a:t>
            </a:r>
            <a:r>
              <a:rPr lang="en-US" dirty="0" err="1">
                <a:solidFill>
                  <a:schemeClr val="bg1"/>
                </a:solidFill>
                <a:latin typeface="TT Norms Medium" panose="02000803030000020003" pitchFamily="50" charset="0"/>
              </a:rPr>
              <a:t>Book.cs</a:t>
            </a:r>
            <a:r>
              <a:rPr lang="en-US" dirty="0">
                <a:solidFill>
                  <a:schemeClr val="bg1"/>
                </a:solidFill>
                <a:latin typeface="TT Norms Medium" panose="02000803030000020003" pitchFamily="50" charset="0"/>
              </a:rPr>
              <a:t>) which is called whenever we create an object of that class</a:t>
            </a:r>
          </a:p>
          <a:p>
            <a:pPr marL="0" indent="0">
              <a:buNone/>
            </a:pPr>
            <a:r>
              <a:rPr lang="en-US" dirty="0">
                <a:solidFill>
                  <a:schemeClr val="bg1"/>
                </a:solidFill>
                <a:latin typeface="TT Norms Medium" panose="02000803030000020003" pitchFamily="50" charset="0"/>
              </a:rPr>
              <a:t>Any method that has the same name with the class in which it is created is called the constructor of that class as illustrated below:</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20E7A5C0-ECB4-BC60-DEC2-9D0A4DA45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853" y="3551648"/>
            <a:ext cx="6356293" cy="2933673"/>
          </a:xfrm>
          <a:prstGeom prst="rect">
            <a:avLst/>
          </a:prstGeom>
        </p:spPr>
      </p:pic>
    </p:spTree>
    <p:extLst>
      <p:ext uri="{BB962C8B-B14F-4D97-AF65-F5344CB8AC3E}">
        <p14:creationId xmlns:p14="http://schemas.microsoft.com/office/powerpoint/2010/main" val="2165806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1499181"/>
          </a:xfrm>
        </p:spPr>
        <p:txBody>
          <a:bodyPr>
            <a:normAutofit/>
          </a:bodyPr>
          <a:lstStyle/>
          <a:p>
            <a:pPr marL="0" indent="0">
              <a:buNone/>
            </a:pPr>
            <a:r>
              <a:rPr lang="en-US" dirty="0">
                <a:solidFill>
                  <a:srgbClr val="00B0F0"/>
                </a:solidFill>
                <a:latin typeface="TT Norms Medium" panose="02000803030000020003" pitchFamily="50" charset="0"/>
              </a:rPr>
              <a:t>CONSTRUCTORS</a:t>
            </a:r>
          </a:p>
          <a:p>
            <a:pPr marL="0" indent="0">
              <a:buNone/>
            </a:pPr>
            <a:r>
              <a:rPr lang="en-US" dirty="0">
                <a:solidFill>
                  <a:schemeClr val="bg1"/>
                </a:solidFill>
                <a:latin typeface="TT Norms Medium" panose="02000803030000020003" pitchFamily="50" charset="0"/>
              </a:rPr>
              <a:t>Now let us create a constructor in our Book class to accept parameters so as to simplify the code of our Book objects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7BAED3B3-FF4F-5917-E170-8F3AB2438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032" y="2721386"/>
            <a:ext cx="7073935" cy="3702475"/>
          </a:xfrm>
          <a:prstGeom prst="rect">
            <a:avLst/>
          </a:prstGeom>
        </p:spPr>
      </p:pic>
    </p:spTree>
    <p:extLst>
      <p:ext uri="{BB962C8B-B14F-4D97-AF65-F5344CB8AC3E}">
        <p14:creationId xmlns:p14="http://schemas.microsoft.com/office/powerpoint/2010/main" val="2839460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1499181"/>
          </a:xfrm>
        </p:spPr>
        <p:txBody>
          <a:bodyPr>
            <a:normAutofit/>
          </a:bodyPr>
          <a:lstStyle/>
          <a:p>
            <a:pPr marL="0" indent="0">
              <a:buNone/>
            </a:pPr>
            <a:r>
              <a:rPr lang="en-US" dirty="0">
                <a:solidFill>
                  <a:srgbClr val="00B0F0"/>
                </a:solidFill>
                <a:latin typeface="TT Norms Medium" panose="02000803030000020003" pitchFamily="50" charset="0"/>
              </a:rPr>
              <a:t>CONSTRUCTORS</a:t>
            </a:r>
          </a:p>
          <a:p>
            <a:pPr marL="0" indent="0">
              <a:buNone/>
            </a:pPr>
            <a:r>
              <a:rPr lang="en-US" dirty="0">
                <a:solidFill>
                  <a:schemeClr val="bg1"/>
                </a:solidFill>
                <a:latin typeface="TT Norms Medium" panose="02000803030000020003" pitchFamily="50" charset="0"/>
              </a:rPr>
              <a:t>Let us create our Book objects and parse in the required parameters in our Program class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6" name="Picture 5" descr="Graphical user interface, text&#10;&#10;Description automatically generated">
            <a:extLst>
              <a:ext uri="{FF2B5EF4-FFF2-40B4-BE49-F238E27FC236}">
                <a16:creationId xmlns:a16="http://schemas.microsoft.com/office/drawing/2014/main" id="{B7B5409F-8DAB-E7BA-FDA3-CDD01C4E5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93" y="2788608"/>
            <a:ext cx="10730414" cy="2065828"/>
          </a:xfrm>
          <a:prstGeom prst="rect">
            <a:avLst/>
          </a:prstGeom>
        </p:spPr>
      </p:pic>
    </p:spTree>
    <p:extLst>
      <p:ext uri="{BB962C8B-B14F-4D97-AF65-F5344CB8AC3E}">
        <p14:creationId xmlns:p14="http://schemas.microsoft.com/office/powerpoint/2010/main" val="145085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3305783" cy="5305075"/>
          </a:xfrm>
        </p:spPr>
        <p:txBody>
          <a:bodyPr>
            <a:normAutofit/>
          </a:bodyPr>
          <a:lstStyle/>
          <a:p>
            <a:pPr marL="0" indent="0">
              <a:buNone/>
            </a:pPr>
            <a:r>
              <a:rPr lang="en-US" dirty="0">
                <a:solidFill>
                  <a:srgbClr val="00B0F0"/>
                </a:solidFill>
                <a:latin typeface="TT Norms Medium" panose="02000803030000020003" pitchFamily="50" charset="0"/>
              </a:rPr>
              <a:t>C# project create</a:t>
            </a:r>
          </a:p>
          <a:p>
            <a:pPr marL="0" indent="0">
              <a:buNone/>
            </a:pPr>
            <a:r>
              <a:rPr lang="en-US" dirty="0">
                <a:solidFill>
                  <a:schemeClr val="bg1"/>
                </a:solidFill>
                <a:latin typeface="TT Norms Medium" panose="02000803030000020003" pitchFamily="50" charset="0"/>
              </a:rPr>
              <a:t>Then click on the "Install more tools and features" button if “Console App” template does not appear among list of templates</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1785" y="1134960"/>
            <a:ext cx="7209500" cy="4998774"/>
          </a:xfrm>
          <a:prstGeom prst="rect">
            <a:avLst/>
          </a:prstGeom>
        </p:spPr>
      </p:pic>
    </p:spTree>
    <p:extLst>
      <p:ext uri="{BB962C8B-B14F-4D97-AF65-F5344CB8AC3E}">
        <p14:creationId xmlns:p14="http://schemas.microsoft.com/office/powerpoint/2010/main" val="3273660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1004231"/>
          </a:xfrm>
        </p:spPr>
        <p:txBody>
          <a:bodyPr>
            <a:normAutofit/>
          </a:bodyPr>
          <a:lstStyle/>
          <a:p>
            <a:pPr marL="0" indent="0">
              <a:buNone/>
            </a:pPr>
            <a:r>
              <a:rPr lang="en-US" dirty="0">
                <a:solidFill>
                  <a:srgbClr val="00B0F0"/>
                </a:solidFill>
                <a:latin typeface="TT Norms Medium" panose="02000803030000020003" pitchFamily="50" charset="0"/>
              </a:rPr>
              <a:t>EXAMPLE 2</a:t>
            </a:r>
          </a:p>
          <a:p>
            <a:pPr marL="0" indent="0">
              <a:buNone/>
            </a:pPr>
            <a:r>
              <a:rPr lang="en-US" dirty="0">
                <a:solidFill>
                  <a:schemeClr val="bg1"/>
                </a:solidFill>
                <a:latin typeface="TT Norms Medium" panose="02000803030000020003" pitchFamily="50" charset="0"/>
              </a:rPr>
              <a:t>Creating a </a:t>
            </a:r>
            <a:r>
              <a:rPr lang="en-US" dirty="0" err="1">
                <a:solidFill>
                  <a:schemeClr val="bg1"/>
                </a:solidFill>
                <a:latin typeface="TT Norms Medium" panose="02000803030000020003" pitchFamily="50" charset="0"/>
              </a:rPr>
              <a:t>QuizQuestion</a:t>
            </a:r>
            <a:r>
              <a:rPr lang="en-US" dirty="0">
                <a:solidFill>
                  <a:schemeClr val="bg1"/>
                </a:solidFill>
                <a:latin typeface="TT Norms Medium" panose="02000803030000020003" pitchFamily="50" charset="0"/>
              </a:rPr>
              <a:t> class and it’s constructor</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4AC6F613-8C06-A621-9E18-2FA8A1BCF5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0541" y="2337406"/>
            <a:ext cx="9030918" cy="4032960"/>
          </a:xfrm>
          <a:prstGeom prst="rect">
            <a:avLst/>
          </a:prstGeom>
        </p:spPr>
      </p:pic>
    </p:spTree>
    <p:extLst>
      <p:ext uri="{BB962C8B-B14F-4D97-AF65-F5344CB8AC3E}">
        <p14:creationId xmlns:p14="http://schemas.microsoft.com/office/powerpoint/2010/main" val="1124996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1004231"/>
          </a:xfrm>
        </p:spPr>
        <p:txBody>
          <a:bodyPr>
            <a:normAutofit/>
          </a:bodyPr>
          <a:lstStyle/>
          <a:p>
            <a:pPr marL="0" indent="0">
              <a:buNone/>
            </a:pPr>
            <a:r>
              <a:rPr lang="en-US" dirty="0">
                <a:solidFill>
                  <a:srgbClr val="00B0F0"/>
                </a:solidFill>
                <a:latin typeface="TT Norms Medium" panose="02000803030000020003" pitchFamily="50" charset="0"/>
              </a:rPr>
              <a:t>EXAMPLE 2</a:t>
            </a:r>
          </a:p>
          <a:p>
            <a:pPr marL="0" indent="0">
              <a:buNone/>
            </a:pPr>
            <a:r>
              <a:rPr lang="en-US" dirty="0">
                <a:solidFill>
                  <a:schemeClr val="bg1"/>
                </a:solidFill>
                <a:latin typeface="TT Norms Medium" panose="02000803030000020003" pitchFamily="50" charset="0"/>
              </a:rPr>
              <a:t>Creating an object of our </a:t>
            </a:r>
            <a:r>
              <a:rPr lang="en-US" dirty="0" err="1">
                <a:solidFill>
                  <a:schemeClr val="bg1"/>
                </a:solidFill>
                <a:latin typeface="TT Norms Medium" panose="02000803030000020003" pitchFamily="50" charset="0"/>
              </a:rPr>
              <a:t>QuizQuestion</a:t>
            </a:r>
            <a:r>
              <a:rPr lang="en-US" dirty="0">
                <a:solidFill>
                  <a:schemeClr val="bg1"/>
                </a:solidFill>
                <a:latin typeface="TT Norms Medium" panose="02000803030000020003" pitchFamily="50" charset="0"/>
              </a:rPr>
              <a:t> class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a:t>
            </a:r>
            <a:endParaRPr lang="en-LC" sz="3600" dirty="0">
              <a:solidFill>
                <a:srgbClr val="FFC000"/>
              </a:solidFill>
              <a:latin typeface="Cameliya" panose="02000500000000000000" pitchFamily="2" charset="0"/>
            </a:endParaRPr>
          </a:p>
        </p:txBody>
      </p:sp>
      <p:pic>
        <p:nvPicPr>
          <p:cNvPr id="6" name="Picture 5">
            <a:extLst>
              <a:ext uri="{FF2B5EF4-FFF2-40B4-BE49-F238E27FC236}">
                <a16:creationId xmlns:a16="http://schemas.microsoft.com/office/drawing/2014/main" id="{D17D936F-B8BE-D11C-B654-29F54C5095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3780" y="2380537"/>
            <a:ext cx="9944440" cy="4001717"/>
          </a:xfrm>
          <a:prstGeom prst="rect">
            <a:avLst/>
          </a:prstGeom>
        </p:spPr>
      </p:pic>
    </p:spTree>
    <p:extLst>
      <p:ext uri="{BB962C8B-B14F-4D97-AF65-F5344CB8AC3E}">
        <p14:creationId xmlns:p14="http://schemas.microsoft.com/office/powerpoint/2010/main" val="928342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84783"/>
          </a:xfrm>
        </p:spPr>
        <p:txBody>
          <a:bodyPr>
            <a:normAutofit/>
          </a:bodyPr>
          <a:lstStyle/>
          <a:p>
            <a:pPr marL="0" indent="0">
              <a:buNone/>
            </a:pPr>
            <a:r>
              <a:rPr lang="en-US" sz="2400" dirty="0" err="1">
                <a:solidFill>
                  <a:srgbClr val="00B0F0"/>
                </a:solidFill>
                <a:latin typeface="TT Norms Medium" panose="02000803030000020003" pitchFamily="50" charset="0"/>
              </a:rPr>
              <a:t>QuizQuestion</a:t>
            </a:r>
            <a:r>
              <a:rPr lang="en-US" sz="2400" dirty="0">
                <a:solidFill>
                  <a:srgbClr val="00B0F0"/>
                </a:solidFill>
                <a:latin typeface="TT Norms Medium" panose="02000803030000020003" pitchFamily="50" charset="0"/>
              </a:rPr>
              <a:t> Class</a:t>
            </a:r>
            <a:endParaRPr lang="en-US" sz="2400"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 - Lists of objects</a:t>
            </a:r>
            <a:endParaRPr lang="en-LC" sz="3600" dirty="0">
              <a:solidFill>
                <a:srgbClr val="FFC000"/>
              </a:solidFill>
              <a:latin typeface="Cameliya" panose="02000500000000000000" pitchFamily="2" charset="0"/>
            </a:endParaRPr>
          </a:p>
        </p:txBody>
      </p:sp>
      <p:pic>
        <p:nvPicPr>
          <p:cNvPr id="6" name="Picture 5">
            <a:extLst>
              <a:ext uri="{FF2B5EF4-FFF2-40B4-BE49-F238E27FC236}">
                <a16:creationId xmlns:a16="http://schemas.microsoft.com/office/drawing/2014/main" id="{CA2871C8-4AEA-FEB7-820C-BBEFDC66AC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0183" y="1719743"/>
            <a:ext cx="9899843" cy="4420998"/>
          </a:xfrm>
          <a:prstGeom prst="rect">
            <a:avLst/>
          </a:prstGeom>
        </p:spPr>
      </p:pic>
    </p:spTree>
    <p:extLst>
      <p:ext uri="{BB962C8B-B14F-4D97-AF65-F5344CB8AC3E}">
        <p14:creationId xmlns:p14="http://schemas.microsoft.com/office/powerpoint/2010/main" val="155270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11331102" cy="584783"/>
          </a:xfrm>
        </p:spPr>
        <p:txBody>
          <a:bodyPr>
            <a:normAutofit/>
          </a:bodyPr>
          <a:lstStyle/>
          <a:p>
            <a:pPr marL="0" indent="0">
              <a:buNone/>
            </a:pPr>
            <a:r>
              <a:rPr lang="en-US" sz="2400" dirty="0" err="1">
                <a:solidFill>
                  <a:srgbClr val="00B0F0"/>
                </a:solidFill>
                <a:latin typeface="TT Norms Medium" panose="02000803030000020003" pitchFamily="50" charset="0"/>
              </a:rPr>
              <a:t>QuizQuestion</a:t>
            </a:r>
            <a:r>
              <a:rPr lang="en-US" sz="2400" dirty="0">
                <a:solidFill>
                  <a:srgbClr val="00B0F0"/>
                </a:solidFill>
                <a:latin typeface="TT Norms Medium" panose="02000803030000020003" pitchFamily="50" charset="0"/>
              </a:rPr>
              <a:t> Class</a:t>
            </a:r>
            <a:endParaRPr lang="en-US" sz="2400"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Classes and objects - Lists of objects</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D399A590-C911-F887-A7DC-F275F1552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83" y="1719743"/>
            <a:ext cx="9992694" cy="4689446"/>
          </a:xfrm>
          <a:prstGeom prst="rect">
            <a:avLst/>
          </a:prstGeom>
        </p:spPr>
      </p:pic>
    </p:spTree>
    <p:extLst>
      <p:ext uri="{BB962C8B-B14F-4D97-AF65-F5344CB8AC3E}">
        <p14:creationId xmlns:p14="http://schemas.microsoft.com/office/powerpoint/2010/main" val="3170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65838"/>
          </a:xfrm>
        </p:spPr>
        <p:txBody>
          <a:bodyPr>
            <a:normAutofit fontScale="85000" lnSpcReduction="20000"/>
          </a:bodyPr>
          <a:lstStyle/>
          <a:p>
            <a:pPr marL="0" indent="0">
              <a:buNone/>
            </a:pPr>
            <a:r>
              <a:rPr lang="en-US" dirty="0">
                <a:solidFill>
                  <a:schemeClr val="bg1"/>
                </a:solidFill>
                <a:latin typeface="TT Norms Medium" panose="02000803030000020003" pitchFamily="50" charset="0"/>
              </a:rPr>
              <a:t>Fields are normal variable members of a class. Properties are an abstraction to get and set their values.</a:t>
            </a:r>
          </a:p>
          <a:p>
            <a:pPr marL="0" indent="0">
              <a:buNone/>
            </a:pPr>
            <a:r>
              <a:rPr lang="en-US" dirty="0">
                <a:solidFill>
                  <a:srgbClr val="00B0F0"/>
                </a:solidFill>
                <a:latin typeface="TT Norms Medium" panose="02000803030000020003" pitchFamily="50" charset="0"/>
              </a:rPr>
              <a:t>Fields:</a:t>
            </a:r>
          </a:p>
          <a:p>
            <a:pPr marL="0" indent="0">
              <a:buNone/>
            </a:pPr>
            <a:r>
              <a:rPr lang="en-US" dirty="0">
                <a:solidFill>
                  <a:schemeClr val="bg1"/>
                </a:solidFill>
                <a:latin typeface="TT Norms Medium" panose="02000803030000020003" pitchFamily="50" charset="0"/>
              </a:rPr>
              <a:t>Fields are normal variable members of a class. Generally, you should declare your fields as private, then use Properties to get and set their values. By this way you won’t affect their values directly. This is common case practice since having public members violates the Encapsulation concept in OOP.</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Properties:</a:t>
            </a:r>
          </a:p>
          <a:p>
            <a:pPr marL="0" indent="0">
              <a:buNone/>
            </a:pPr>
            <a:r>
              <a:rPr lang="en-US" dirty="0">
                <a:solidFill>
                  <a:schemeClr val="bg1"/>
                </a:solidFill>
                <a:latin typeface="TT Norms Medium" panose="02000803030000020003" pitchFamily="50" charset="0"/>
              </a:rPr>
              <a:t>They are actually special methods called “accessors”. Properties are called accessors because they offer a way to get and set a field if you have a private field. They have two codes inside; set{}; and get{}; called “property accessors”.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When you have a private field, you use Property to access that private field in order to get and set it’s value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Fields and properties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546178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997457" cy="500891"/>
          </a:xfrm>
        </p:spPr>
        <p:txBody>
          <a:bodyPr>
            <a:normAutofit/>
          </a:bodyPr>
          <a:lstStyle/>
          <a:p>
            <a:pPr marL="0" indent="0">
              <a:buNone/>
            </a:pPr>
            <a:r>
              <a:rPr lang="en-US" dirty="0">
                <a:solidFill>
                  <a:schemeClr val="bg1"/>
                </a:solidFill>
                <a:latin typeface="TT Norms Medium" panose="02000803030000020003" pitchFamily="50" charset="0"/>
              </a:rPr>
              <a:t>Fields: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Fields and properties</a:t>
            </a:r>
            <a:endParaRPr lang="en-LC" sz="3600" dirty="0">
              <a:solidFill>
                <a:srgbClr val="FFC000"/>
              </a:solidFill>
              <a:latin typeface="Cameliya" panose="02000500000000000000" pitchFamily="2"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2D2DE899-23BE-4084-E628-CA06BB562826}"/>
              </a:ext>
            </a:extLst>
          </p:cNvPr>
          <p:cNvPicPr>
            <a:picLocks noChangeAspect="1"/>
          </p:cNvPicPr>
          <p:nvPr/>
        </p:nvPicPr>
        <p:blipFill rotWithShape="1">
          <a:blip r:embed="rId2">
            <a:extLst>
              <a:ext uri="{28A0092B-C50C-407E-A947-70E740481C1C}">
                <a14:useLocalDpi xmlns:a14="http://schemas.microsoft.com/office/drawing/2010/main" val="0"/>
              </a:ext>
            </a:extLst>
          </a:blip>
          <a:srcRect r="51817"/>
          <a:stretch/>
        </p:blipFill>
        <p:spPr>
          <a:xfrm>
            <a:off x="450716" y="1635853"/>
            <a:ext cx="2888102" cy="1694576"/>
          </a:xfrm>
          <a:prstGeom prst="rect">
            <a:avLst/>
          </a:prstGeom>
        </p:spPr>
      </p:pic>
      <p:pic>
        <p:nvPicPr>
          <p:cNvPr id="7" name="Picture 6" descr="Text&#10;&#10;Description automatically generated">
            <a:extLst>
              <a:ext uri="{FF2B5EF4-FFF2-40B4-BE49-F238E27FC236}">
                <a16:creationId xmlns:a16="http://schemas.microsoft.com/office/drawing/2014/main" id="{2E898EEB-F317-1A9D-A304-D8C00160F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083" y="888971"/>
            <a:ext cx="5631668" cy="5685013"/>
          </a:xfrm>
          <a:prstGeom prst="rect">
            <a:avLst/>
          </a:prstGeom>
        </p:spPr>
      </p:pic>
      <p:sp>
        <p:nvSpPr>
          <p:cNvPr id="8" name="Content Placeholder 2">
            <a:extLst>
              <a:ext uri="{FF2B5EF4-FFF2-40B4-BE49-F238E27FC236}">
                <a16:creationId xmlns:a16="http://schemas.microsoft.com/office/drawing/2014/main" id="{876099F6-6F14-FD40-491D-CA5193B61A6E}"/>
              </a:ext>
            </a:extLst>
          </p:cNvPr>
          <p:cNvSpPr txBox="1">
            <a:spLocks/>
          </p:cNvSpPr>
          <p:nvPr/>
        </p:nvSpPr>
        <p:spPr>
          <a:xfrm>
            <a:off x="5897971" y="393708"/>
            <a:ext cx="1997457" cy="50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Properties:</a:t>
            </a:r>
          </a:p>
        </p:txBody>
      </p:sp>
      <p:sp>
        <p:nvSpPr>
          <p:cNvPr id="9" name="Content Placeholder 2">
            <a:extLst>
              <a:ext uri="{FF2B5EF4-FFF2-40B4-BE49-F238E27FC236}">
                <a16:creationId xmlns:a16="http://schemas.microsoft.com/office/drawing/2014/main" id="{F8552DED-89BD-EF62-FC82-64B29E504A87}"/>
              </a:ext>
            </a:extLst>
          </p:cNvPr>
          <p:cNvSpPr txBox="1">
            <a:spLocks/>
          </p:cNvSpPr>
          <p:nvPr/>
        </p:nvSpPr>
        <p:spPr>
          <a:xfrm>
            <a:off x="512239" y="4445590"/>
            <a:ext cx="5308310" cy="2128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“value” is a keyword, It refers to the assigned value, It’s like a parameter for the set method</a:t>
            </a:r>
          </a:p>
        </p:txBody>
      </p:sp>
    </p:spTree>
    <p:extLst>
      <p:ext uri="{BB962C8B-B14F-4D97-AF65-F5344CB8AC3E}">
        <p14:creationId xmlns:p14="http://schemas.microsoft.com/office/powerpoint/2010/main" val="2198522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9186823" cy="500891"/>
          </a:xfrm>
        </p:spPr>
        <p:txBody>
          <a:bodyPr>
            <a:normAutofit/>
          </a:bodyPr>
          <a:lstStyle/>
          <a:p>
            <a:pPr marL="0" indent="0">
              <a:buNone/>
            </a:pPr>
            <a:r>
              <a:rPr lang="en-US" dirty="0">
                <a:solidFill>
                  <a:schemeClr val="bg1"/>
                </a:solidFill>
                <a:latin typeface="TT Norms Medium" panose="02000803030000020003" pitchFamily="50" charset="0"/>
              </a:rPr>
              <a:t>Accessing our Properties from our Program class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Fields and properties</a:t>
            </a:r>
            <a:endParaRPr lang="en-LC" sz="3600" dirty="0">
              <a:solidFill>
                <a:srgbClr val="FFC000"/>
              </a:solidFill>
              <a:latin typeface="Cameliya" panose="02000500000000000000" pitchFamily="2" charset="0"/>
            </a:endParaRPr>
          </a:p>
        </p:txBody>
      </p:sp>
      <p:pic>
        <p:nvPicPr>
          <p:cNvPr id="10" name="Picture 9" descr="Text&#10;&#10;Description automatically generated">
            <a:extLst>
              <a:ext uri="{FF2B5EF4-FFF2-40B4-BE49-F238E27FC236}">
                <a16:creationId xmlns:a16="http://schemas.microsoft.com/office/drawing/2014/main" id="{C4F9743E-6E4E-7B36-8F67-288EB2D32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47" y="1965739"/>
            <a:ext cx="9994306" cy="4074334"/>
          </a:xfrm>
          <a:prstGeom prst="rect">
            <a:avLst/>
          </a:prstGeom>
        </p:spPr>
      </p:pic>
    </p:spTree>
    <p:extLst>
      <p:ext uri="{BB962C8B-B14F-4D97-AF65-F5344CB8AC3E}">
        <p14:creationId xmlns:p14="http://schemas.microsoft.com/office/powerpoint/2010/main" val="723602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1952187"/>
          </a:xfrm>
        </p:spPr>
        <p:txBody>
          <a:bodyPr>
            <a:normAutofit/>
          </a:bodyPr>
          <a:lstStyle/>
          <a:p>
            <a:pPr marL="0" indent="0">
              <a:buNone/>
            </a:pPr>
            <a:r>
              <a:rPr lang="en-US" dirty="0" err="1">
                <a:solidFill>
                  <a:srgbClr val="00B0F0"/>
                </a:solidFill>
                <a:latin typeface="TT Norms Medium" panose="02000803030000020003" pitchFamily="50" charset="0"/>
              </a:rPr>
              <a:t>AutoProperty</a:t>
            </a:r>
            <a:endParaRPr lang="en-US" dirty="0">
              <a:solidFill>
                <a:srgbClr val="00B0F0"/>
              </a:solidFill>
              <a:latin typeface="TT Norms Medium" panose="02000803030000020003" pitchFamily="50" charset="0"/>
            </a:endParaRPr>
          </a:p>
          <a:p>
            <a:pPr marL="0" indent="0">
              <a:buNone/>
            </a:pPr>
            <a:r>
              <a:rPr lang="en-US" dirty="0" err="1">
                <a:solidFill>
                  <a:schemeClr val="bg1"/>
                </a:solidFill>
                <a:latin typeface="TT Norms Medium" panose="02000803030000020003" pitchFamily="50" charset="0"/>
              </a:rPr>
              <a:t>AutoProperty</a:t>
            </a:r>
            <a:r>
              <a:rPr lang="en-US" dirty="0">
                <a:solidFill>
                  <a:schemeClr val="bg1"/>
                </a:solidFill>
                <a:latin typeface="TT Norms Medium" panose="02000803030000020003" pitchFamily="50" charset="0"/>
              </a:rPr>
              <a:t> generates private field for us, and it is a shorthand for declaring a property when we only need to get and set it’s value without setting any condition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Fields and properties</a:t>
            </a:r>
            <a:endParaRPr lang="en-LC" sz="3600" dirty="0">
              <a:solidFill>
                <a:srgbClr val="FFC000"/>
              </a:solidFill>
              <a:latin typeface="Cameliya" panose="02000500000000000000"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B2F2033D-317C-F8AE-DC60-FEAE8687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5" y="3087149"/>
            <a:ext cx="7153636" cy="2889645"/>
          </a:xfrm>
          <a:prstGeom prst="rect">
            <a:avLst/>
          </a:prstGeom>
        </p:spPr>
      </p:pic>
    </p:spTree>
    <p:extLst>
      <p:ext uri="{BB962C8B-B14F-4D97-AF65-F5344CB8AC3E}">
        <p14:creationId xmlns:p14="http://schemas.microsoft.com/office/powerpoint/2010/main" val="1791438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199" y="1217536"/>
            <a:ext cx="4681201" cy="4422926"/>
          </a:xfrm>
        </p:spPr>
        <p:txBody>
          <a:bodyPr>
            <a:normAutofit fontScale="90000"/>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Refactored Quiz App</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805181" y="1501126"/>
            <a:ext cx="5905493" cy="4488131"/>
          </a:xfrm>
        </p:spPr>
        <p:txBody>
          <a:bodyPr>
            <a:normAutofit/>
          </a:bodyPr>
          <a:lstStyle/>
          <a:p>
            <a:pPr marL="0" indent="0">
              <a:buNone/>
            </a:pPr>
            <a:r>
              <a:rPr lang="en-US" sz="3600" dirty="0">
                <a:solidFill>
                  <a:schemeClr val="bg1"/>
                </a:solidFill>
                <a:latin typeface="TT Norms Medium" panose="02000803030000020003" pitchFamily="50" charset="0"/>
              </a:rPr>
              <a:t>Refactor your Quiz App to simplify it by making use of class and methods.</a:t>
            </a:r>
          </a:p>
          <a:p>
            <a:pPr marL="0" indent="0">
              <a:buNone/>
            </a:pPr>
            <a:endParaRPr lang="en-US" sz="3600" dirty="0">
              <a:solidFill>
                <a:schemeClr val="bg1"/>
              </a:solidFill>
              <a:latin typeface="TT Norms Medium" panose="02000803030000020003" pitchFamily="50" charset="0"/>
            </a:endParaRPr>
          </a:p>
          <a:p>
            <a:pPr marL="0" indent="0">
              <a:buNone/>
            </a:pPr>
            <a:r>
              <a:rPr lang="en-US" sz="3600" dirty="0">
                <a:solidFill>
                  <a:schemeClr val="bg1"/>
                </a:solidFill>
                <a:latin typeface="TT Norms Medium" panose="02000803030000020003" pitchFamily="50" charset="0"/>
              </a:rPr>
              <a:t>Note: Make use of auto property in your class and not fields.</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155632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40671"/>
          </a:xfrm>
        </p:spPr>
        <p:txBody>
          <a:bodyPr>
            <a:normAutofit/>
          </a:bodyPr>
          <a:lstStyle/>
          <a:p>
            <a:pPr marL="0" indent="0">
              <a:buNone/>
            </a:pPr>
            <a:r>
              <a:rPr lang="en-US" dirty="0">
                <a:solidFill>
                  <a:schemeClr val="bg1"/>
                </a:solidFill>
                <a:latin typeface="TT Norms Medium" panose="02000803030000020003" pitchFamily="50" charset="0"/>
              </a:rPr>
              <a:t>An Access modifier is a way to control access to a class and/or it’s members. We need access modifiers so as to create safety in our programs.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Types of </a:t>
            </a:r>
            <a:r>
              <a:rPr lang="en-US" dirty="0" err="1">
                <a:solidFill>
                  <a:srgbClr val="00B0F0"/>
                </a:solidFill>
                <a:latin typeface="TT Norms Medium" panose="02000803030000020003" pitchFamily="50" charset="0"/>
              </a:rPr>
              <a:t>c#</a:t>
            </a:r>
            <a:r>
              <a:rPr lang="en-US" dirty="0">
                <a:solidFill>
                  <a:srgbClr val="00B0F0"/>
                </a:solidFill>
                <a:latin typeface="TT Norms Medium" panose="02000803030000020003" pitchFamily="50" charset="0"/>
              </a:rPr>
              <a:t> access modifiers:</a:t>
            </a:r>
          </a:p>
          <a:p>
            <a:r>
              <a:rPr lang="en-US" dirty="0">
                <a:solidFill>
                  <a:schemeClr val="bg1"/>
                </a:solidFill>
                <a:latin typeface="TT Norms Medium" panose="02000803030000020003" pitchFamily="50" charset="0"/>
              </a:rPr>
              <a:t>Public</a:t>
            </a:r>
          </a:p>
          <a:p>
            <a:r>
              <a:rPr lang="en-US" dirty="0">
                <a:solidFill>
                  <a:schemeClr val="bg1"/>
                </a:solidFill>
                <a:latin typeface="TT Norms Medium" panose="02000803030000020003" pitchFamily="50" charset="0"/>
              </a:rPr>
              <a:t>Private</a:t>
            </a:r>
          </a:p>
          <a:p>
            <a:r>
              <a:rPr lang="en-US" dirty="0">
                <a:solidFill>
                  <a:schemeClr val="bg1"/>
                </a:solidFill>
                <a:latin typeface="TT Norms Medium" panose="02000803030000020003" pitchFamily="50" charset="0"/>
              </a:rPr>
              <a:t>Protected</a:t>
            </a:r>
          </a:p>
          <a:p>
            <a:r>
              <a:rPr lang="en-US" dirty="0">
                <a:solidFill>
                  <a:schemeClr val="bg1"/>
                </a:solidFill>
                <a:latin typeface="TT Norms Medium" panose="02000803030000020003" pitchFamily="50" charset="0"/>
              </a:rPr>
              <a:t>Internal</a:t>
            </a:r>
          </a:p>
          <a:p>
            <a:r>
              <a:rPr lang="en-US" dirty="0">
                <a:solidFill>
                  <a:schemeClr val="bg1"/>
                </a:solidFill>
                <a:latin typeface="TT Norms Medium" panose="02000803030000020003" pitchFamily="50" charset="0"/>
              </a:rPr>
              <a:t>Protected Internal</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Access modifiers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58792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3305783" cy="5305075"/>
          </a:xfrm>
        </p:spPr>
        <p:txBody>
          <a:bodyPr>
            <a:normAutofit/>
          </a:bodyPr>
          <a:lstStyle/>
          <a:p>
            <a:pPr marL="0" indent="0">
              <a:buNone/>
            </a:pPr>
            <a:r>
              <a:rPr lang="en-US" dirty="0">
                <a:solidFill>
                  <a:srgbClr val="00B0F0"/>
                </a:solidFill>
                <a:latin typeface="TT Norms Medium" panose="02000803030000020003" pitchFamily="50" charset="0"/>
              </a:rPr>
              <a:t>C# project create</a:t>
            </a:r>
          </a:p>
          <a:p>
            <a:pPr marL="0" indent="0">
              <a:buNone/>
            </a:pPr>
            <a:r>
              <a:rPr lang="en-US" dirty="0">
                <a:solidFill>
                  <a:schemeClr val="bg1"/>
                </a:solidFill>
                <a:latin typeface="TT Norms Medium" panose="02000803030000020003" pitchFamily="50" charset="0"/>
              </a:rPr>
              <a:t>Choose "Console App (.NET Core)" from the list and click on the Next button:</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1785" y="1134960"/>
            <a:ext cx="7209500" cy="4998774"/>
          </a:xfrm>
          <a:prstGeom prst="rect">
            <a:avLst/>
          </a:prstGeom>
        </p:spPr>
      </p:pic>
    </p:spTree>
    <p:extLst>
      <p:ext uri="{BB962C8B-B14F-4D97-AF65-F5344CB8AC3E}">
        <p14:creationId xmlns:p14="http://schemas.microsoft.com/office/powerpoint/2010/main" val="4214837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416840"/>
          </a:xfrm>
        </p:spPr>
        <p:txBody>
          <a:bodyPr>
            <a:normAutofit fontScale="92500" lnSpcReduction="10000"/>
          </a:bodyPr>
          <a:lstStyle/>
          <a:p>
            <a:pPr marL="0" indent="0">
              <a:buNone/>
            </a:pPr>
            <a:r>
              <a:rPr lang="en-US" sz="1600" dirty="0">
                <a:solidFill>
                  <a:srgbClr val="00B0F0"/>
                </a:solidFill>
                <a:latin typeface="TT Norms Medium" panose="02000803030000020003" pitchFamily="50" charset="0"/>
              </a:rPr>
              <a:t>Public:</a:t>
            </a:r>
          </a:p>
          <a:p>
            <a:pPr marL="0" indent="0">
              <a:buNone/>
            </a:pPr>
            <a:r>
              <a:rPr lang="en-US" sz="1600" dirty="0">
                <a:solidFill>
                  <a:schemeClr val="bg1"/>
                </a:solidFill>
                <a:latin typeface="TT Norms Medium" panose="02000803030000020003" pitchFamily="50" charset="0"/>
              </a:rPr>
              <a:t>When class or members of that class are specified to be public, it means they can be accessed by other objects and methods anywhere within the application</a:t>
            </a:r>
          </a:p>
          <a:p>
            <a:pPr marL="0" indent="0">
              <a:buNone/>
            </a:pPr>
            <a:endParaRPr lang="en-US" sz="1600" dirty="0">
              <a:solidFill>
                <a:schemeClr val="bg1"/>
              </a:solidFill>
              <a:latin typeface="TT Norms Medium" panose="02000803030000020003" pitchFamily="50" charset="0"/>
            </a:endParaRPr>
          </a:p>
          <a:p>
            <a:pPr marL="0" indent="0">
              <a:buNone/>
            </a:pPr>
            <a:r>
              <a:rPr lang="en-US" sz="1600" dirty="0">
                <a:solidFill>
                  <a:srgbClr val="00B0F0"/>
                </a:solidFill>
                <a:latin typeface="TT Norms Medium" panose="02000803030000020003" pitchFamily="50" charset="0"/>
              </a:rPr>
              <a:t>Private:</a:t>
            </a:r>
          </a:p>
          <a:p>
            <a:pPr marL="0" indent="0">
              <a:buNone/>
            </a:pPr>
            <a:r>
              <a:rPr lang="en-US" sz="1600" dirty="0">
                <a:solidFill>
                  <a:schemeClr val="bg1"/>
                </a:solidFill>
                <a:latin typeface="TT Norms Medium" panose="02000803030000020003" pitchFamily="50" charset="0"/>
              </a:rPr>
              <a:t>When members of a class are specified to be private, it means they can only be accessed within that class in which they are defined and cannot be accessed outside that class except through properties.</a:t>
            </a:r>
          </a:p>
          <a:p>
            <a:pPr marL="0" indent="0">
              <a:buNone/>
            </a:pPr>
            <a:endParaRPr lang="en-US" sz="1600" dirty="0">
              <a:solidFill>
                <a:schemeClr val="bg1"/>
              </a:solidFill>
              <a:latin typeface="TT Norms Medium" panose="02000803030000020003" pitchFamily="50" charset="0"/>
            </a:endParaRPr>
          </a:p>
          <a:p>
            <a:pPr marL="0" indent="0">
              <a:buNone/>
            </a:pPr>
            <a:r>
              <a:rPr lang="en-US" sz="1600" dirty="0">
                <a:solidFill>
                  <a:srgbClr val="00B0F0"/>
                </a:solidFill>
                <a:latin typeface="TT Norms Medium" panose="02000803030000020003" pitchFamily="50" charset="0"/>
              </a:rPr>
              <a:t>Protected:</a:t>
            </a:r>
          </a:p>
          <a:p>
            <a:pPr marL="0" indent="0">
              <a:buNone/>
            </a:pPr>
            <a:r>
              <a:rPr lang="en-US" sz="1600" dirty="0">
                <a:solidFill>
                  <a:schemeClr val="bg1"/>
                </a:solidFill>
                <a:latin typeface="TT Norms Medium" panose="02000803030000020003" pitchFamily="50" charset="0"/>
              </a:rPr>
              <a:t>Protected classes or members of that class can only be accessed within the class in which they are defined and also inside the child classes. We will learn about this access modifier when we treat “Inheritance”.</a:t>
            </a:r>
          </a:p>
          <a:p>
            <a:pPr marL="0" indent="0">
              <a:buNone/>
            </a:pPr>
            <a:endParaRPr lang="en-US" sz="1600" dirty="0">
              <a:solidFill>
                <a:schemeClr val="bg1"/>
              </a:solidFill>
              <a:latin typeface="TT Norms Medium" panose="02000803030000020003" pitchFamily="50" charset="0"/>
            </a:endParaRPr>
          </a:p>
          <a:p>
            <a:pPr marL="0" indent="0">
              <a:buNone/>
            </a:pPr>
            <a:r>
              <a:rPr lang="en-US" sz="1600" dirty="0">
                <a:solidFill>
                  <a:srgbClr val="00B0F0"/>
                </a:solidFill>
                <a:latin typeface="TT Norms Medium" panose="02000803030000020003" pitchFamily="50" charset="0"/>
              </a:rPr>
              <a:t>Internal:</a:t>
            </a:r>
          </a:p>
          <a:p>
            <a:pPr marL="0" indent="0">
              <a:buNone/>
            </a:pPr>
            <a:r>
              <a:rPr lang="en-US" sz="1600" dirty="0">
                <a:solidFill>
                  <a:schemeClr val="bg1"/>
                </a:solidFill>
                <a:latin typeface="TT Norms Medium" panose="02000803030000020003" pitchFamily="50" charset="0"/>
              </a:rPr>
              <a:t>The internal access modifier is used to make variables and methods accessible within the assembly of the class in which they are defined</a:t>
            </a:r>
          </a:p>
          <a:p>
            <a:pPr marL="0" indent="0">
              <a:buNone/>
            </a:pPr>
            <a:endParaRPr lang="en-US" sz="1600" dirty="0">
              <a:solidFill>
                <a:schemeClr val="bg1"/>
              </a:solidFill>
              <a:latin typeface="TT Norms Medium" panose="02000803030000020003" pitchFamily="50" charset="0"/>
            </a:endParaRPr>
          </a:p>
          <a:p>
            <a:pPr marL="0" indent="0">
              <a:buNone/>
            </a:pPr>
            <a:r>
              <a:rPr lang="en-US" sz="1600" dirty="0">
                <a:solidFill>
                  <a:srgbClr val="00B0F0"/>
                </a:solidFill>
                <a:latin typeface="TT Norms Medium" panose="02000803030000020003" pitchFamily="50" charset="0"/>
              </a:rPr>
              <a:t>Protected Internal:</a:t>
            </a:r>
          </a:p>
          <a:p>
            <a:pPr marL="0" indent="0">
              <a:buNone/>
            </a:pPr>
            <a:r>
              <a:rPr lang="en-US" sz="1600" dirty="0">
                <a:solidFill>
                  <a:schemeClr val="bg1"/>
                </a:solidFill>
                <a:latin typeface="TT Norms Medium" panose="02000803030000020003" pitchFamily="50" charset="0"/>
              </a:rPr>
              <a:t>This access modifier is the combination of Protected and Internal modifiers. This means that this modifier makes a variable accessible to the child classes that are inside the same assembly of the class in which they were actually defined.</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Access modifiers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371817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Access modifiers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41971854-B98D-F620-FB2E-7EEE2FFD1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4" y="1953932"/>
            <a:ext cx="4532765" cy="3388128"/>
          </a:xfrm>
          <a:prstGeom prst="rect">
            <a:avLst/>
          </a:prstGeom>
        </p:spPr>
      </p:pic>
      <p:pic>
        <p:nvPicPr>
          <p:cNvPr id="7" name="Picture 6">
            <a:extLst>
              <a:ext uri="{FF2B5EF4-FFF2-40B4-BE49-F238E27FC236}">
                <a16:creationId xmlns:a16="http://schemas.microsoft.com/office/drawing/2014/main" id="{7DD96C2F-62B7-547E-EC80-1B3BCF9879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601" y="1953932"/>
            <a:ext cx="5883684" cy="3388128"/>
          </a:xfrm>
          <a:prstGeom prst="rect">
            <a:avLst/>
          </a:prstGeom>
        </p:spPr>
      </p:pic>
    </p:spTree>
    <p:extLst>
      <p:ext uri="{BB962C8B-B14F-4D97-AF65-F5344CB8AC3E}">
        <p14:creationId xmlns:p14="http://schemas.microsoft.com/office/powerpoint/2010/main" val="2334776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91005"/>
          </a:xfrm>
        </p:spPr>
        <p:txBody>
          <a:bodyPr>
            <a:normAutofit/>
          </a:bodyPr>
          <a:lstStyle/>
          <a:p>
            <a:pPr marL="0" indent="0">
              <a:buNone/>
            </a:pPr>
            <a:r>
              <a:rPr lang="en-US" dirty="0">
                <a:solidFill>
                  <a:schemeClr val="bg1"/>
                </a:solidFill>
                <a:latin typeface="TT Norms Medium" panose="02000803030000020003" pitchFamily="50" charset="0"/>
              </a:rPr>
              <a:t>The static modifier is used to declare a static member, one which belongs to the class itself rather than any one specific object.</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Illustration:</a:t>
            </a:r>
          </a:p>
          <a:p>
            <a:pPr marL="0" indent="0">
              <a:buNone/>
            </a:pPr>
            <a:r>
              <a:rPr lang="en-US" dirty="0">
                <a:solidFill>
                  <a:schemeClr val="bg1"/>
                </a:solidFill>
                <a:latin typeface="TT Norms Medium" panose="02000803030000020003" pitchFamily="50" charset="0"/>
              </a:rPr>
              <a:t>We are starting a car race and we want to keep track of how many cars are instantiated that are entering the race. We can do that by creating a static field in our Car class to keep track of how many cars are created and instantiated.</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Static modifier</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3585324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11331102" cy="542835"/>
          </a:xfrm>
        </p:spPr>
        <p:txBody>
          <a:bodyPr>
            <a:normAutofit/>
          </a:bodyPr>
          <a:lstStyle/>
          <a:p>
            <a:pPr marL="0" indent="0">
              <a:buNone/>
            </a:pPr>
            <a:r>
              <a:rPr lang="en-US" dirty="0">
                <a:solidFill>
                  <a:srgbClr val="00B0F0"/>
                </a:solidFill>
                <a:latin typeface="TT Norms Medium" panose="02000803030000020003" pitchFamily="50" charset="0"/>
              </a:rPr>
              <a:t>Illustration with </a:t>
            </a:r>
            <a:r>
              <a:rPr lang="en-US" dirty="0">
                <a:solidFill>
                  <a:srgbClr val="FFC000"/>
                </a:solidFill>
                <a:latin typeface="TT Norms Medium" panose="02000803030000020003" pitchFamily="50" charset="0"/>
              </a:rPr>
              <a:t>non-static</a:t>
            </a:r>
            <a:r>
              <a:rPr lang="en-US" dirty="0">
                <a:solidFill>
                  <a:srgbClr val="00B0F0"/>
                </a:solidFill>
                <a:latin typeface="TT Norms Medium" panose="02000803030000020003" pitchFamily="50" charset="0"/>
              </a:rPr>
              <a:t> field:</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Static modifier</a:t>
            </a:r>
            <a:endParaRPr lang="en-LC" sz="3600" dirty="0">
              <a:solidFill>
                <a:srgbClr val="FFC000"/>
              </a:solidFill>
              <a:latin typeface="Cameliya" panose="02000500000000000000" pitchFamily="2" charset="0"/>
            </a:endParaRPr>
          </a:p>
        </p:txBody>
      </p:sp>
      <p:pic>
        <p:nvPicPr>
          <p:cNvPr id="5" name="Picture 4" descr="Graphical user interface, text&#10;&#10;Description automatically generated">
            <a:extLst>
              <a:ext uri="{FF2B5EF4-FFF2-40B4-BE49-F238E27FC236}">
                <a16:creationId xmlns:a16="http://schemas.microsoft.com/office/drawing/2014/main" id="{60011F9C-CCC5-840A-93D8-DA4C1B4F8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936" y="1677798"/>
            <a:ext cx="6277596" cy="2519298"/>
          </a:xfrm>
          <a:prstGeom prst="rect">
            <a:avLst/>
          </a:prstGeom>
        </p:spPr>
      </p:pic>
      <p:pic>
        <p:nvPicPr>
          <p:cNvPr id="7" name="Picture 6" descr="Text&#10;&#10;Description automatically generated">
            <a:extLst>
              <a:ext uri="{FF2B5EF4-FFF2-40B4-BE49-F238E27FC236}">
                <a16:creationId xmlns:a16="http://schemas.microsoft.com/office/drawing/2014/main" id="{EBBAFBF8-8B29-2769-01E7-7297B8AE0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936" y="4380823"/>
            <a:ext cx="7449701" cy="2238408"/>
          </a:xfrm>
          <a:prstGeom prst="rect">
            <a:avLst/>
          </a:prstGeom>
        </p:spPr>
      </p:pic>
      <p:sp>
        <p:nvSpPr>
          <p:cNvPr id="8" name="Content Placeholder 2">
            <a:extLst>
              <a:ext uri="{FF2B5EF4-FFF2-40B4-BE49-F238E27FC236}">
                <a16:creationId xmlns:a16="http://schemas.microsoft.com/office/drawing/2014/main" id="{6D3464A3-D6DE-A023-9326-6EA4C110ED0E}"/>
              </a:ext>
            </a:extLst>
          </p:cNvPr>
          <p:cNvSpPr txBox="1">
            <a:spLocks/>
          </p:cNvSpPr>
          <p:nvPr/>
        </p:nvSpPr>
        <p:spPr>
          <a:xfrm>
            <a:off x="824731" y="2477177"/>
            <a:ext cx="226241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Car class</a:t>
            </a:r>
          </a:p>
        </p:txBody>
      </p:sp>
      <p:sp>
        <p:nvSpPr>
          <p:cNvPr id="9" name="Content Placeholder 2">
            <a:extLst>
              <a:ext uri="{FF2B5EF4-FFF2-40B4-BE49-F238E27FC236}">
                <a16:creationId xmlns:a16="http://schemas.microsoft.com/office/drawing/2014/main" id="{0A86A581-C914-C899-7991-68E64BB861E0}"/>
              </a:ext>
            </a:extLst>
          </p:cNvPr>
          <p:cNvSpPr txBox="1">
            <a:spLocks/>
          </p:cNvSpPr>
          <p:nvPr/>
        </p:nvSpPr>
        <p:spPr>
          <a:xfrm>
            <a:off x="428629" y="5180202"/>
            <a:ext cx="250830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Program class</a:t>
            </a:r>
          </a:p>
        </p:txBody>
      </p:sp>
    </p:spTree>
    <p:extLst>
      <p:ext uri="{BB962C8B-B14F-4D97-AF65-F5344CB8AC3E}">
        <p14:creationId xmlns:p14="http://schemas.microsoft.com/office/powerpoint/2010/main" val="1730115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2786023" cy="776427"/>
          </a:xfrm>
        </p:spPr>
        <p:txBody>
          <a:bodyPr>
            <a:normAutofit fontScale="92500" lnSpcReduction="10000"/>
          </a:bodyPr>
          <a:lstStyle/>
          <a:p>
            <a:pPr marL="0" indent="0">
              <a:buNone/>
            </a:pPr>
            <a:r>
              <a:rPr lang="en-US" dirty="0">
                <a:solidFill>
                  <a:srgbClr val="00B0F0"/>
                </a:solidFill>
                <a:latin typeface="TT Norms Medium" panose="02000803030000020003" pitchFamily="50" charset="0"/>
              </a:rPr>
              <a:t>Illustration with </a:t>
            </a:r>
            <a:r>
              <a:rPr lang="en-US" dirty="0">
                <a:solidFill>
                  <a:srgbClr val="FFC000"/>
                </a:solidFill>
                <a:latin typeface="TT Norms Medium" panose="02000803030000020003" pitchFamily="50" charset="0"/>
              </a:rPr>
              <a:t>static</a:t>
            </a:r>
            <a:r>
              <a:rPr lang="en-US" dirty="0">
                <a:solidFill>
                  <a:srgbClr val="00B0F0"/>
                </a:solidFill>
                <a:latin typeface="TT Norms Medium" panose="02000803030000020003" pitchFamily="50" charset="0"/>
              </a:rPr>
              <a:t> field:</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Static modifier</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60011F9C-CCC5-840A-93D8-DA4C1B4F8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87685" y="1134963"/>
            <a:ext cx="6269335" cy="2519298"/>
          </a:xfrm>
          <a:prstGeom prst="rect">
            <a:avLst/>
          </a:prstGeom>
        </p:spPr>
      </p:pic>
      <p:pic>
        <p:nvPicPr>
          <p:cNvPr id="7" name="Picture 6">
            <a:extLst>
              <a:ext uri="{FF2B5EF4-FFF2-40B4-BE49-F238E27FC236}">
                <a16:creationId xmlns:a16="http://schemas.microsoft.com/office/drawing/2014/main" id="{EBBAFBF8-8B29-2769-01E7-7297B8AE01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36936" y="3840006"/>
            <a:ext cx="8886774" cy="2619517"/>
          </a:xfrm>
          <a:prstGeom prst="rect">
            <a:avLst/>
          </a:prstGeom>
        </p:spPr>
      </p:pic>
      <p:sp>
        <p:nvSpPr>
          <p:cNvPr id="8" name="Content Placeholder 2">
            <a:extLst>
              <a:ext uri="{FF2B5EF4-FFF2-40B4-BE49-F238E27FC236}">
                <a16:creationId xmlns:a16="http://schemas.microsoft.com/office/drawing/2014/main" id="{6D3464A3-D6DE-A023-9326-6EA4C110ED0E}"/>
              </a:ext>
            </a:extLst>
          </p:cNvPr>
          <p:cNvSpPr txBox="1">
            <a:spLocks/>
          </p:cNvSpPr>
          <p:nvPr/>
        </p:nvSpPr>
        <p:spPr>
          <a:xfrm>
            <a:off x="1873353" y="2147510"/>
            <a:ext cx="226241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Car class</a:t>
            </a:r>
          </a:p>
        </p:txBody>
      </p:sp>
      <p:sp>
        <p:nvSpPr>
          <p:cNvPr id="9" name="Content Placeholder 2">
            <a:extLst>
              <a:ext uri="{FF2B5EF4-FFF2-40B4-BE49-F238E27FC236}">
                <a16:creationId xmlns:a16="http://schemas.microsoft.com/office/drawing/2014/main" id="{0A86A581-C914-C899-7991-68E64BB861E0}"/>
              </a:ext>
            </a:extLst>
          </p:cNvPr>
          <p:cNvSpPr txBox="1">
            <a:spLocks/>
          </p:cNvSpPr>
          <p:nvPr/>
        </p:nvSpPr>
        <p:spPr>
          <a:xfrm>
            <a:off x="368290" y="4676863"/>
            <a:ext cx="250830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Program class</a:t>
            </a:r>
          </a:p>
        </p:txBody>
      </p:sp>
    </p:spTree>
    <p:extLst>
      <p:ext uri="{BB962C8B-B14F-4D97-AF65-F5344CB8AC3E}">
        <p14:creationId xmlns:p14="http://schemas.microsoft.com/office/powerpoint/2010/main" val="491979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11331102" cy="542835"/>
          </a:xfrm>
        </p:spPr>
        <p:txBody>
          <a:bodyPr>
            <a:normAutofit/>
          </a:bodyPr>
          <a:lstStyle/>
          <a:p>
            <a:pPr marL="0" indent="0">
              <a:buNone/>
            </a:pPr>
            <a:r>
              <a:rPr lang="en-US" dirty="0">
                <a:solidFill>
                  <a:srgbClr val="00B0F0"/>
                </a:solidFill>
                <a:latin typeface="TT Norms Medium" panose="02000803030000020003" pitchFamily="50" charset="0"/>
              </a:rPr>
              <a:t>Methods can also be static. 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Static modifier</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60011F9C-CCC5-840A-93D8-DA4C1B4F8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628" y="2012940"/>
            <a:ext cx="6214191" cy="3645433"/>
          </a:xfrm>
          <a:prstGeom prst="rect">
            <a:avLst/>
          </a:prstGeom>
        </p:spPr>
      </p:pic>
      <p:pic>
        <p:nvPicPr>
          <p:cNvPr id="7" name="Picture 6">
            <a:extLst>
              <a:ext uri="{FF2B5EF4-FFF2-40B4-BE49-F238E27FC236}">
                <a16:creationId xmlns:a16="http://schemas.microsoft.com/office/drawing/2014/main" id="{EBBAFBF8-8B29-2769-01E7-7297B8AE01E2}"/>
              </a:ext>
            </a:extLst>
          </p:cNvPr>
          <p:cNvPicPr>
            <a:picLocks noChangeAspect="1"/>
          </p:cNvPicPr>
          <p:nvPr/>
        </p:nvPicPr>
        <p:blipFill rotWithShape="1">
          <a:blip r:embed="rId3">
            <a:extLst>
              <a:ext uri="{28A0092B-C50C-407E-A947-70E740481C1C}">
                <a14:useLocalDpi xmlns:a14="http://schemas.microsoft.com/office/drawing/2010/main" val="0"/>
              </a:ext>
            </a:extLst>
          </a:blip>
          <a:srcRect r="37738"/>
          <a:stretch/>
        </p:blipFill>
        <p:spPr>
          <a:xfrm>
            <a:off x="7003014" y="3672652"/>
            <a:ext cx="4638323" cy="1985721"/>
          </a:xfrm>
          <a:prstGeom prst="rect">
            <a:avLst/>
          </a:prstGeom>
        </p:spPr>
      </p:pic>
      <p:sp>
        <p:nvSpPr>
          <p:cNvPr id="8" name="Content Placeholder 2">
            <a:extLst>
              <a:ext uri="{FF2B5EF4-FFF2-40B4-BE49-F238E27FC236}">
                <a16:creationId xmlns:a16="http://schemas.microsoft.com/office/drawing/2014/main" id="{6D3464A3-D6DE-A023-9326-6EA4C110ED0E}"/>
              </a:ext>
            </a:extLst>
          </p:cNvPr>
          <p:cNvSpPr txBox="1">
            <a:spLocks/>
          </p:cNvSpPr>
          <p:nvPr/>
        </p:nvSpPr>
        <p:spPr>
          <a:xfrm>
            <a:off x="428628" y="5749949"/>
            <a:ext cx="226241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Car class</a:t>
            </a:r>
          </a:p>
        </p:txBody>
      </p:sp>
      <p:sp>
        <p:nvSpPr>
          <p:cNvPr id="9" name="Content Placeholder 2">
            <a:extLst>
              <a:ext uri="{FF2B5EF4-FFF2-40B4-BE49-F238E27FC236}">
                <a16:creationId xmlns:a16="http://schemas.microsoft.com/office/drawing/2014/main" id="{0A86A581-C914-C899-7991-68E64BB861E0}"/>
              </a:ext>
            </a:extLst>
          </p:cNvPr>
          <p:cNvSpPr txBox="1">
            <a:spLocks/>
          </p:cNvSpPr>
          <p:nvPr/>
        </p:nvSpPr>
        <p:spPr>
          <a:xfrm>
            <a:off x="6919124" y="5754142"/>
            <a:ext cx="2508307" cy="776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Program class</a:t>
            </a:r>
          </a:p>
        </p:txBody>
      </p:sp>
    </p:spTree>
    <p:extLst>
      <p:ext uri="{BB962C8B-B14F-4D97-AF65-F5344CB8AC3E}">
        <p14:creationId xmlns:p14="http://schemas.microsoft.com/office/powerpoint/2010/main" val="2845959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199" y="1217536"/>
            <a:ext cx="4681201" cy="4422926"/>
          </a:xfrm>
        </p:spPr>
        <p:txBody>
          <a:bodyPr>
            <a:normAutofit fontScale="90000"/>
          </a:bodyPr>
          <a:lstStyle/>
          <a:p>
            <a:r>
              <a:rPr lang="en-US" sz="8000" dirty="0">
                <a:solidFill>
                  <a:srgbClr val="00B0F0"/>
                </a:solidFill>
                <a:latin typeface="Cameliya" panose="02000500000000000000" pitchFamily="2" charset="0"/>
              </a:rPr>
              <a:t>Project : </a:t>
            </a:r>
            <a:r>
              <a:rPr lang="en-US" sz="8000" dirty="0">
                <a:solidFill>
                  <a:srgbClr val="FFC000"/>
                </a:solidFill>
                <a:latin typeface="Cameliya" panose="02000500000000000000" pitchFamily="2" charset="0"/>
              </a:rPr>
              <a:t>Word</a:t>
            </a:r>
            <a:br>
              <a:rPr lang="en-US" sz="8000" dirty="0">
                <a:solidFill>
                  <a:srgbClr val="FFC000"/>
                </a:solidFill>
                <a:latin typeface="Cameliya" panose="02000500000000000000" pitchFamily="2" charset="0"/>
              </a:rPr>
            </a:br>
            <a:r>
              <a:rPr lang="en-US" sz="8000" dirty="0">
                <a:solidFill>
                  <a:srgbClr val="FFC000"/>
                </a:solidFill>
                <a:latin typeface="Cameliya" panose="02000500000000000000" pitchFamily="2" charset="0"/>
              </a:rPr>
              <a:t>Guess</a:t>
            </a:r>
            <a:br>
              <a:rPr lang="en-US" sz="8000" dirty="0">
                <a:solidFill>
                  <a:srgbClr val="FFC000"/>
                </a:solidFill>
                <a:latin typeface="Cameliya" panose="02000500000000000000" pitchFamily="2" charset="0"/>
              </a:rPr>
            </a:br>
            <a:r>
              <a:rPr lang="en-US" sz="8000" dirty="0">
                <a:solidFill>
                  <a:srgbClr val="FFC000"/>
                </a:solidFill>
                <a:latin typeface="Cameliya" panose="02000500000000000000" pitchFamily="2" charset="0"/>
              </a:rPr>
              <a:t>Game</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4697835" y="385894"/>
            <a:ext cx="7012839" cy="6123963"/>
          </a:xfrm>
        </p:spPr>
        <p:txBody>
          <a:bodyPr>
            <a:normAutofit fontScale="47500" lnSpcReduction="20000"/>
          </a:bodyPr>
          <a:lstStyle/>
          <a:p>
            <a:pPr marL="0" indent="0">
              <a:buNone/>
            </a:pPr>
            <a:r>
              <a:rPr lang="en-US" sz="3600" dirty="0">
                <a:solidFill>
                  <a:schemeClr val="bg1"/>
                </a:solidFill>
                <a:latin typeface="TT Norms Medium" panose="02000803030000020003" pitchFamily="50" charset="0"/>
              </a:rPr>
              <a:t>C# WORD GUESS GAMEINSTRUCTIONS</a:t>
            </a:r>
          </a:p>
          <a:p>
            <a:pPr marL="742950" indent="-742950">
              <a:buAutoNum type="arabicPeriod"/>
            </a:pPr>
            <a:r>
              <a:rPr lang="en-US" sz="3600" dirty="0">
                <a:solidFill>
                  <a:schemeClr val="bg1"/>
                </a:solidFill>
                <a:latin typeface="TT Norms Medium" panose="02000803030000020003" pitchFamily="50" charset="0"/>
              </a:rPr>
              <a:t>Unscramble/guess only a word from each scrambled word. </a:t>
            </a:r>
            <a:br>
              <a:rPr lang="en-US" sz="3600" dirty="0">
                <a:solidFill>
                  <a:schemeClr val="bg1"/>
                </a:solidFill>
                <a:latin typeface="TT Norms Medium" panose="02000803030000020003" pitchFamily="50" charset="0"/>
              </a:rPr>
            </a:br>
            <a:br>
              <a:rPr lang="en-US" sz="3600" dirty="0">
                <a:solidFill>
                  <a:schemeClr val="bg1"/>
                </a:solidFill>
                <a:latin typeface="TT Norms Medium" panose="02000803030000020003" pitchFamily="50" charset="0"/>
              </a:rPr>
            </a:br>
            <a:r>
              <a:rPr lang="en-US" sz="3600" dirty="0">
                <a:solidFill>
                  <a:schemeClr val="bg1"/>
                </a:solidFill>
                <a:latin typeface="TT Norms Medium" panose="02000803030000020003" pitchFamily="50" charset="0"/>
              </a:rPr>
              <a:t>Example: </a:t>
            </a:r>
            <a:br>
              <a:rPr lang="en-US" sz="3600" dirty="0">
                <a:solidFill>
                  <a:schemeClr val="bg1"/>
                </a:solidFill>
                <a:latin typeface="TT Norms Medium" panose="02000803030000020003" pitchFamily="50" charset="0"/>
              </a:rPr>
            </a:br>
            <a:br>
              <a:rPr lang="en-US" sz="3600" dirty="0">
                <a:solidFill>
                  <a:schemeClr val="bg1"/>
                </a:solidFill>
                <a:latin typeface="TT Norms Medium" panose="02000803030000020003" pitchFamily="50" charset="0"/>
              </a:rPr>
            </a:br>
            <a:r>
              <a:rPr lang="en-US" sz="3600" dirty="0">
                <a:solidFill>
                  <a:schemeClr val="bg1"/>
                </a:solidFill>
                <a:latin typeface="TT Norms Medium" panose="02000803030000020003" pitchFamily="50" charset="0"/>
              </a:rPr>
              <a:t>Scrambled word = </a:t>
            </a:r>
            <a:r>
              <a:rPr lang="en-US" sz="3600" dirty="0" err="1">
                <a:solidFill>
                  <a:schemeClr val="bg1"/>
                </a:solidFill>
                <a:latin typeface="TT Norms Medium" panose="02000803030000020003" pitchFamily="50" charset="0"/>
              </a:rPr>
              <a:t>elvo</a:t>
            </a:r>
            <a:br>
              <a:rPr lang="en-US" sz="3600" dirty="0">
                <a:solidFill>
                  <a:schemeClr val="bg1"/>
                </a:solidFill>
                <a:latin typeface="TT Norms Medium" panose="02000803030000020003" pitchFamily="50" charset="0"/>
              </a:rPr>
            </a:br>
            <a:r>
              <a:rPr lang="en-US" sz="3600" dirty="0">
                <a:solidFill>
                  <a:schemeClr val="bg1"/>
                </a:solidFill>
                <a:latin typeface="TT Norms Medium" panose="02000803030000020003" pitchFamily="50" charset="0"/>
              </a:rPr>
              <a:t>Unscrambled word = love</a:t>
            </a:r>
          </a:p>
          <a:p>
            <a:pPr marL="742950" indent="-742950">
              <a:buAutoNum type="arabicPeriod"/>
            </a:pPr>
            <a:r>
              <a:rPr lang="en-US" sz="3600" dirty="0">
                <a:solidFill>
                  <a:schemeClr val="bg1"/>
                </a:solidFill>
                <a:latin typeface="TT Norms Medium" panose="02000803030000020003" pitchFamily="50" charset="0"/>
              </a:rPr>
              <a:t>User can guess only up to 3 times after which he fails that particular guess and the correct answer is displayed and then moves to the next scrambled word. No point given for failure. If he passes the guess, give him a point then move to next scrambled word. </a:t>
            </a:r>
          </a:p>
          <a:p>
            <a:pPr marL="742950" indent="-742950">
              <a:buAutoNum type="arabicPeriod"/>
            </a:pPr>
            <a:r>
              <a:rPr lang="en-US" sz="3600" dirty="0">
                <a:solidFill>
                  <a:schemeClr val="bg1"/>
                </a:solidFill>
                <a:latin typeface="TT Norms Medium" panose="02000803030000020003" pitchFamily="50" charset="0"/>
              </a:rPr>
              <a:t>At the end of the guess game, the total points earned by the user should be displayed with all the scrambled words alongside their respective unscrambled words. </a:t>
            </a:r>
          </a:p>
          <a:p>
            <a:pPr marL="742950" indent="-742950">
              <a:buAutoNum type="arabicPeriod"/>
            </a:pPr>
            <a:r>
              <a:rPr lang="en-US" sz="3600" dirty="0">
                <a:solidFill>
                  <a:schemeClr val="bg1"/>
                </a:solidFill>
                <a:latin typeface="TT Norms Medium" panose="02000803030000020003" pitchFamily="50" charset="0"/>
              </a:rPr>
              <a:t>Your scrambled words should not be less than seven. </a:t>
            </a:r>
          </a:p>
          <a:p>
            <a:pPr marL="742950" indent="-742950">
              <a:buAutoNum type="arabicPeriod"/>
            </a:pPr>
            <a:r>
              <a:rPr lang="en-US" sz="3600" dirty="0">
                <a:solidFill>
                  <a:schemeClr val="bg1"/>
                </a:solidFill>
                <a:latin typeface="TT Norms Medium" panose="02000803030000020003" pitchFamily="50" charset="0"/>
              </a:rPr>
              <a:t>Make your code simplified and understandable as much as possible, following the SOLID principle with particular emphasis on 'O - Open for expansion but closed for modification’. </a:t>
            </a:r>
          </a:p>
          <a:p>
            <a:pPr marL="742950" indent="-742950">
              <a:buAutoNum type="arabicPeriod"/>
            </a:pPr>
            <a:r>
              <a:rPr lang="en-US" sz="3600" dirty="0">
                <a:solidFill>
                  <a:schemeClr val="bg1"/>
                </a:solidFill>
                <a:latin typeface="TT Norms Medium" panose="02000803030000020003" pitchFamily="50" charset="0"/>
              </a:rPr>
              <a:t>Each group should have their unique code base, that is, no copying from each other. </a:t>
            </a:r>
          </a:p>
          <a:p>
            <a:pPr marL="742950" indent="-742950">
              <a:buAutoNum type="arabicPeriod"/>
            </a:pPr>
            <a:r>
              <a:rPr lang="en-US" sz="3600" dirty="0">
                <a:solidFill>
                  <a:schemeClr val="bg1"/>
                </a:solidFill>
                <a:latin typeface="TT Norms Medium" panose="02000803030000020003" pitchFamily="50" charset="0"/>
              </a:rPr>
              <a:t>Every participant in each group will have a part to present therefore every group member must be involved in the project creation. </a:t>
            </a:r>
          </a:p>
          <a:p>
            <a:pPr marL="0" indent="0">
              <a:buNone/>
            </a:pPr>
            <a:r>
              <a:rPr lang="en-US" sz="3600" dirty="0">
                <a:solidFill>
                  <a:schemeClr val="bg1"/>
                </a:solidFill>
                <a:latin typeface="TT Norms Medium" panose="02000803030000020003" pitchFamily="50" charset="0"/>
              </a:rPr>
              <a:t>BEST OF LUCK</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4077055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91005"/>
          </a:xfrm>
        </p:spPr>
        <p:txBody>
          <a:bodyPr>
            <a:normAutofit/>
          </a:bodyPr>
          <a:lstStyle/>
          <a:p>
            <a:pPr marL="0" indent="0">
              <a:buNone/>
            </a:pPr>
            <a:r>
              <a:rPr lang="en-US" dirty="0">
                <a:solidFill>
                  <a:schemeClr val="bg1"/>
                </a:solidFill>
                <a:latin typeface="TT Norms Medium" panose="02000803030000020003" pitchFamily="50" charset="0"/>
              </a:rPr>
              <a:t>Inheritance is the programming concept that has to do with one or more child classes receiving fields, methods </a:t>
            </a:r>
            <a:r>
              <a:rPr lang="en-US" dirty="0" err="1">
                <a:solidFill>
                  <a:schemeClr val="bg1"/>
                </a:solidFill>
                <a:latin typeface="TT Norms Medium" panose="02000803030000020003" pitchFamily="50" charset="0"/>
              </a:rPr>
              <a:t>etc</a:t>
            </a:r>
            <a:r>
              <a:rPr lang="en-US" dirty="0">
                <a:solidFill>
                  <a:schemeClr val="bg1"/>
                </a:solidFill>
                <a:latin typeface="TT Norms Medium" panose="02000803030000020003" pitchFamily="50" charset="0"/>
              </a:rPr>
              <a:t>, from a common parent; kind of like how children inherit genes from their parents. </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Parent class can have children classes, and anything that the parent class has, the child classes now has.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Inheritance</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340877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713804"/>
            <a:ext cx="2786023" cy="425389"/>
          </a:xfrm>
        </p:spPr>
        <p:txBody>
          <a:bodyPr>
            <a:normAutofit fontScale="55000" lnSpcReduction="20000"/>
          </a:bodyPr>
          <a:lstStyle/>
          <a:p>
            <a:pPr marL="0" indent="0">
              <a:buNone/>
            </a:pPr>
            <a:r>
              <a:rPr lang="en-US" dirty="0">
                <a:solidFill>
                  <a:srgbClr val="00B0F0"/>
                </a:solidFill>
                <a:latin typeface="TT Norms Medium" panose="02000803030000020003" pitchFamily="50" charset="0"/>
              </a:rPr>
              <a:t>INHERITANCE EXAMPLE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Inheritance</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D3EF5CFF-EAB5-40C2-8BD4-B5480E0D9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99" y="0"/>
            <a:ext cx="4502496" cy="6842303"/>
          </a:xfrm>
          <a:prstGeom prst="rect">
            <a:avLst/>
          </a:prstGeom>
        </p:spPr>
      </p:pic>
    </p:spTree>
    <p:extLst>
      <p:ext uri="{BB962C8B-B14F-4D97-AF65-F5344CB8AC3E}">
        <p14:creationId xmlns:p14="http://schemas.microsoft.com/office/powerpoint/2010/main" val="2953867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Inheritance</a:t>
            </a:r>
            <a:endParaRPr lang="en-LC" sz="36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DE99BC9D-9606-B60F-2A03-8CF4AA82FF71}"/>
              </a:ext>
            </a:extLst>
          </p:cNvPr>
          <p:cNvSpPr>
            <a:spLocks noGrp="1"/>
          </p:cNvSpPr>
          <p:nvPr>
            <p:ph idx="1"/>
          </p:nvPr>
        </p:nvSpPr>
        <p:spPr>
          <a:xfrm>
            <a:off x="410183" y="1134962"/>
            <a:ext cx="11331102" cy="1784407"/>
          </a:xfrm>
        </p:spPr>
        <p:txBody>
          <a:bodyPr>
            <a:normAutofit/>
          </a:bodyPr>
          <a:lstStyle/>
          <a:p>
            <a:pPr marL="0" indent="0">
              <a:buNone/>
            </a:pPr>
            <a:r>
              <a:rPr lang="en-US" dirty="0">
                <a:solidFill>
                  <a:srgbClr val="00B0F0"/>
                </a:solidFill>
                <a:latin typeface="TT Norms Medium" panose="02000803030000020003" pitchFamily="50" charset="0"/>
              </a:rPr>
              <a:t>Additional Info – abstract modifier</a:t>
            </a:r>
          </a:p>
          <a:p>
            <a:pPr marL="0" indent="0">
              <a:buNone/>
            </a:pPr>
            <a:r>
              <a:rPr lang="en-US" dirty="0">
                <a:solidFill>
                  <a:schemeClr val="bg1"/>
                </a:solidFill>
                <a:latin typeface="TT Norms Medium" panose="02000803030000020003" pitchFamily="50" charset="0"/>
              </a:rPr>
              <a:t>From our example, the abstract modifier prevents someone from creating an object from the Vehicle class hence the class is incomplete</a:t>
            </a:r>
          </a:p>
        </p:txBody>
      </p:sp>
      <p:pic>
        <p:nvPicPr>
          <p:cNvPr id="9" name="Picture 8" descr="Text&#10;&#10;Description automatically generated">
            <a:extLst>
              <a:ext uri="{FF2B5EF4-FFF2-40B4-BE49-F238E27FC236}">
                <a16:creationId xmlns:a16="http://schemas.microsoft.com/office/drawing/2014/main" id="{F7D5FCCD-A192-E259-DD92-78EB845C3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189" y="2919369"/>
            <a:ext cx="8565622" cy="1379340"/>
          </a:xfrm>
          <a:prstGeom prst="rect">
            <a:avLst/>
          </a:prstGeom>
        </p:spPr>
      </p:pic>
      <p:pic>
        <p:nvPicPr>
          <p:cNvPr id="11" name="Picture 10">
            <a:extLst>
              <a:ext uri="{FF2B5EF4-FFF2-40B4-BE49-F238E27FC236}">
                <a16:creationId xmlns:a16="http://schemas.microsoft.com/office/drawing/2014/main" id="{10225562-5ACF-796A-F3EE-99303752C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4951848"/>
            <a:ext cx="8565622" cy="714546"/>
          </a:xfrm>
          <a:prstGeom prst="rect">
            <a:avLst/>
          </a:prstGeom>
        </p:spPr>
      </p:pic>
      <p:sp>
        <p:nvSpPr>
          <p:cNvPr id="12" name="Content Placeholder 2">
            <a:extLst>
              <a:ext uri="{FF2B5EF4-FFF2-40B4-BE49-F238E27FC236}">
                <a16:creationId xmlns:a16="http://schemas.microsoft.com/office/drawing/2014/main" id="{3E894D7C-63B4-C18D-EF1E-893309617096}"/>
              </a:ext>
            </a:extLst>
          </p:cNvPr>
          <p:cNvSpPr txBox="1">
            <a:spLocks/>
          </p:cNvSpPr>
          <p:nvPr/>
        </p:nvSpPr>
        <p:spPr>
          <a:xfrm>
            <a:off x="410183" y="5962259"/>
            <a:ext cx="11331102" cy="714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bg1"/>
                </a:solidFill>
                <a:latin typeface="TT Norms Medium" panose="02000803030000020003" pitchFamily="50" charset="0"/>
              </a:rPr>
              <a:t>If there is a class you do not want to instantiate objects from, you can </a:t>
            </a:r>
            <a:r>
              <a:rPr lang="en-US" sz="1800" dirty="0" err="1">
                <a:solidFill>
                  <a:schemeClr val="bg1"/>
                </a:solidFill>
                <a:latin typeface="TT Norms Medium" panose="02000803030000020003" pitchFamily="50" charset="0"/>
              </a:rPr>
              <a:t>preceed</a:t>
            </a:r>
            <a:r>
              <a:rPr lang="en-US" sz="1800" dirty="0">
                <a:solidFill>
                  <a:schemeClr val="bg1"/>
                </a:solidFill>
                <a:latin typeface="TT Norms Medium" panose="02000803030000020003" pitchFamily="50" charset="0"/>
              </a:rPr>
              <a:t> that class </a:t>
            </a:r>
            <a:r>
              <a:rPr lang="en-US" sz="1800" dirty="0" err="1">
                <a:solidFill>
                  <a:schemeClr val="bg1"/>
                </a:solidFill>
                <a:latin typeface="TT Norms Medium" panose="02000803030000020003" pitchFamily="50" charset="0"/>
              </a:rPr>
              <a:t>definitionwith</a:t>
            </a:r>
            <a:r>
              <a:rPr lang="en-US" sz="1800" dirty="0">
                <a:solidFill>
                  <a:schemeClr val="bg1"/>
                </a:solidFill>
                <a:latin typeface="TT Norms Medium" panose="02000803030000020003" pitchFamily="50" charset="0"/>
              </a:rPr>
              <a:t> the abstract keyword. You can also apply abstract keyword to fields, properties and methods</a:t>
            </a:r>
          </a:p>
        </p:txBody>
      </p:sp>
    </p:spTree>
    <p:extLst>
      <p:ext uri="{BB962C8B-B14F-4D97-AF65-F5344CB8AC3E}">
        <p14:creationId xmlns:p14="http://schemas.microsoft.com/office/powerpoint/2010/main" val="391590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0"/>
            <a:ext cx="3305783" cy="5305075"/>
          </a:xfrm>
        </p:spPr>
        <p:txBody>
          <a:bodyPr>
            <a:normAutofit/>
          </a:bodyPr>
          <a:lstStyle/>
          <a:p>
            <a:pPr marL="0" indent="0">
              <a:buNone/>
            </a:pPr>
            <a:r>
              <a:rPr lang="en-US" dirty="0">
                <a:solidFill>
                  <a:srgbClr val="00B0F0"/>
                </a:solidFill>
                <a:latin typeface="TT Norms Medium" panose="02000803030000020003" pitchFamily="50" charset="0"/>
              </a:rPr>
              <a:t>C# project create</a:t>
            </a:r>
          </a:p>
          <a:p>
            <a:pPr marL="0" indent="0">
              <a:buNone/>
            </a:pPr>
            <a:r>
              <a:rPr lang="en-US" dirty="0">
                <a:solidFill>
                  <a:schemeClr val="bg1"/>
                </a:solidFill>
                <a:latin typeface="TT Norms Medium" panose="02000803030000020003" pitchFamily="50" charset="0"/>
              </a:rPr>
              <a:t>Enter a name for your project, and click on the Create button:</a:t>
            </a:r>
            <a:endParaRPr lang="en-LC"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Setting up the environment</a:t>
            </a:r>
            <a:endParaRPr lang="en-LC" sz="3600" dirty="0">
              <a:solidFill>
                <a:srgbClr val="FFC000"/>
              </a:solidFill>
              <a:latin typeface="Cameliya" panose="02000500000000000000" pitchFamily="2" charset="0"/>
            </a:endParaRPr>
          </a:p>
        </p:txBody>
      </p:sp>
      <p:pic>
        <p:nvPicPr>
          <p:cNvPr id="5" name="Picture 4">
            <a:extLst>
              <a:ext uri="{FF2B5EF4-FFF2-40B4-BE49-F238E27FC236}">
                <a16:creationId xmlns:a16="http://schemas.microsoft.com/office/drawing/2014/main" id="{50AAD700-D76A-1546-44E2-B7B894BB2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1785" y="1134960"/>
            <a:ext cx="7209500" cy="4998775"/>
          </a:xfrm>
          <a:prstGeom prst="rect">
            <a:avLst/>
          </a:prstGeom>
        </p:spPr>
      </p:pic>
    </p:spTree>
    <p:extLst>
      <p:ext uri="{BB962C8B-B14F-4D97-AF65-F5344CB8AC3E}">
        <p14:creationId xmlns:p14="http://schemas.microsoft.com/office/powerpoint/2010/main" val="1725876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805200" y="1217536"/>
            <a:ext cx="4280916" cy="4422926"/>
          </a:xfrm>
        </p:spPr>
        <p:txBody>
          <a:bodyPr>
            <a:normAutofit/>
          </a:bodyPr>
          <a:lstStyle/>
          <a:p>
            <a:r>
              <a:rPr lang="en-US" sz="8000" dirty="0">
                <a:solidFill>
                  <a:srgbClr val="00B0F0"/>
                </a:solidFill>
                <a:latin typeface="Cameliya" panose="02000500000000000000" pitchFamily="2" charset="0"/>
              </a:rPr>
              <a:t>Class </a:t>
            </a:r>
            <a:r>
              <a:rPr lang="en-US" sz="8000" dirty="0">
                <a:solidFill>
                  <a:srgbClr val="FFC000"/>
                </a:solidFill>
                <a:latin typeface="Cameliya" panose="02000500000000000000" pitchFamily="2" charset="0"/>
              </a:rPr>
              <a:t>Work</a:t>
            </a:r>
            <a:endParaRPr lang="en-LC" sz="8000" dirty="0">
              <a:solidFill>
                <a:srgbClr val="FFC000"/>
              </a:solidFill>
              <a:latin typeface="Cameliya" panose="02000500000000000000" pitchFamily="2" charset="0"/>
            </a:endParaRPr>
          </a:p>
        </p:txBody>
      </p:sp>
      <p:sp>
        <p:nvSpPr>
          <p:cNvPr id="7" name="Content Placeholder 2">
            <a:extLst>
              <a:ext uri="{FF2B5EF4-FFF2-40B4-BE49-F238E27FC236}">
                <a16:creationId xmlns:a16="http://schemas.microsoft.com/office/drawing/2014/main" id="{93C6D02D-0A18-F7D0-41C5-26DD8ABBCF5D}"/>
              </a:ext>
            </a:extLst>
          </p:cNvPr>
          <p:cNvSpPr>
            <a:spLocks noGrp="1"/>
          </p:cNvSpPr>
          <p:nvPr>
            <p:ph idx="1"/>
          </p:nvPr>
        </p:nvSpPr>
        <p:spPr>
          <a:xfrm>
            <a:off x="5486401" y="1501126"/>
            <a:ext cx="6224274" cy="4488131"/>
          </a:xfrm>
        </p:spPr>
        <p:txBody>
          <a:bodyPr>
            <a:normAutofit fontScale="92500" lnSpcReduction="20000"/>
          </a:bodyPr>
          <a:lstStyle/>
          <a:p>
            <a:pPr marL="0" indent="0">
              <a:buNone/>
            </a:pPr>
            <a:r>
              <a:rPr lang="en-US" sz="3600" dirty="0">
                <a:solidFill>
                  <a:schemeClr val="bg1"/>
                </a:solidFill>
                <a:latin typeface="TT Norms Medium" panose="02000803030000020003" pitchFamily="50" charset="0"/>
              </a:rPr>
              <a:t>Create a parent class of Animal and create 3 child classes of 3 different animals. Let each child class inherit from the parent class.</a:t>
            </a:r>
          </a:p>
          <a:p>
            <a:pPr marL="0" indent="0">
              <a:buNone/>
            </a:pPr>
            <a:r>
              <a:rPr lang="en-US" sz="3600" dirty="0">
                <a:solidFill>
                  <a:schemeClr val="bg1"/>
                </a:solidFill>
                <a:latin typeface="TT Norms Medium" panose="02000803030000020003" pitchFamily="50" charset="0"/>
              </a:rPr>
              <a:t>NB: The parent class should have a field/attribute that is common to all animals and the child classes should have attributes common to their species. </a:t>
            </a:r>
            <a:endParaRPr lang="en-LC" sz="3600" dirty="0">
              <a:solidFill>
                <a:schemeClr val="bg1"/>
              </a:solidFill>
              <a:latin typeface="TT Norms Medium" panose="02000803030000020003" pitchFamily="50" charset="0"/>
            </a:endParaRPr>
          </a:p>
        </p:txBody>
      </p:sp>
    </p:spTree>
    <p:extLst>
      <p:ext uri="{BB962C8B-B14F-4D97-AF65-F5344CB8AC3E}">
        <p14:creationId xmlns:p14="http://schemas.microsoft.com/office/powerpoint/2010/main" val="3545032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91005"/>
          </a:xfrm>
        </p:spPr>
        <p:txBody>
          <a:bodyPr>
            <a:normAutofit/>
          </a:bodyPr>
          <a:lstStyle/>
          <a:p>
            <a:pPr marL="0" indent="0">
              <a:buNone/>
            </a:pPr>
            <a:r>
              <a:rPr lang="en-US" dirty="0">
                <a:solidFill>
                  <a:schemeClr val="bg1"/>
                </a:solidFill>
                <a:latin typeface="TT Norms Medium" panose="02000803030000020003" pitchFamily="50" charset="0"/>
              </a:rPr>
              <a:t>An exception is an error that occurs during execution.</a:t>
            </a:r>
          </a:p>
          <a:p>
            <a:pPr marL="0" indent="0">
              <a:buNone/>
            </a:pPr>
            <a:endParaRPr lang="en-US" dirty="0">
              <a:solidFill>
                <a:srgbClr val="00B0F0"/>
              </a:solidFill>
              <a:latin typeface="TT Norms Medium" panose="02000803030000020003" pitchFamily="50" charset="0"/>
            </a:endParaRPr>
          </a:p>
          <a:p>
            <a:pPr marL="0" indent="0">
              <a:buNone/>
            </a:pPr>
            <a:r>
              <a:rPr lang="en-US" dirty="0">
                <a:solidFill>
                  <a:srgbClr val="00B0F0"/>
                </a:solidFill>
                <a:latin typeface="TT Norms Medium" panose="02000803030000020003" pitchFamily="50" charset="0"/>
              </a:rPr>
              <a:t>Keywords in handling an exception:</a:t>
            </a:r>
          </a:p>
          <a:p>
            <a:r>
              <a:rPr lang="en-US" dirty="0">
                <a:solidFill>
                  <a:schemeClr val="bg1"/>
                </a:solidFill>
                <a:latin typeface="TT Norms Medium" panose="02000803030000020003" pitchFamily="50" charset="0"/>
              </a:rPr>
              <a:t>try: try some code that is considered ‘dangerous’</a:t>
            </a:r>
          </a:p>
          <a:p>
            <a:r>
              <a:rPr lang="en-US" dirty="0">
                <a:solidFill>
                  <a:schemeClr val="bg1"/>
                </a:solidFill>
                <a:latin typeface="TT Norms Medium" panose="02000803030000020003" pitchFamily="50" charset="0"/>
              </a:rPr>
              <a:t>catch: catches and handles exceptions when they occur</a:t>
            </a:r>
          </a:p>
          <a:p>
            <a:r>
              <a:rPr lang="en-US" dirty="0">
                <a:solidFill>
                  <a:schemeClr val="bg1"/>
                </a:solidFill>
                <a:latin typeface="TT Norms Medium" panose="02000803030000020003" pitchFamily="50" charset="0"/>
              </a:rPr>
              <a:t>finally: always executes regardless if exception is caught or not</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Handling exceptions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67162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91005"/>
          </a:xfrm>
        </p:spPr>
        <p:txBody>
          <a:bodyPr>
            <a:normAutofit/>
          </a:bodyPr>
          <a:lstStyle/>
          <a:p>
            <a:pPr marL="0" indent="0">
              <a:buNone/>
            </a:pPr>
            <a:r>
              <a:rPr lang="en-US" dirty="0">
                <a:solidFill>
                  <a:srgbClr val="00B0F0"/>
                </a:solidFill>
                <a:latin typeface="TT Norms Medium" panose="02000803030000020003" pitchFamily="50" charset="0"/>
              </a:rPr>
              <a:t>Illustration:</a:t>
            </a:r>
          </a:p>
          <a:p>
            <a:pPr marL="0" indent="0">
              <a:buNone/>
            </a:pPr>
            <a:r>
              <a:rPr lang="en-US" dirty="0">
                <a:solidFill>
                  <a:schemeClr val="bg1"/>
                </a:solidFill>
                <a:latin typeface="TT Norms Medium" panose="02000803030000020003" pitchFamily="50" charset="0"/>
              </a:rPr>
              <a:t>Assuming you try dividing a number with a string, your program would crash and you will get an exception. However we can handle this exception in such a way that our program does not crash, but rather we will get a friendly error prompt in our console indicating the type of error that occurred and the possible cause.</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Lets look at a demonstration in the next slide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Handling exceptions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638281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601559"/>
          </a:xfrm>
        </p:spPr>
        <p:txBody>
          <a:bodyPr>
            <a:normAutofit/>
          </a:bodyPr>
          <a:lstStyle/>
          <a:p>
            <a:pPr marL="0" indent="0">
              <a:buNone/>
            </a:pPr>
            <a:r>
              <a:rPr lang="en-US" dirty="0">
                <a:solidFill>
                  <a:srgbClr val="00B0F0"/>
                </a:solidFill>
                <a:latin typeface="TT Norms Medium" panose="02000803030000020003" pitchFamily="50" charset="0"/>
              </a:rPr>
              <a:t>Illustration: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Handling exceptions</a:t>
            </a:r>
            <a:endParaRPr lang="en-LC" sz="3600" dirty="0">
              <a:solidFill>
                <a:srgbClr val="FFC000"/>
              </a:solidFill>
              <a:latin typeface="Cameliya" panose="02000500000000000000" pitchFamily="2" charset="0"/>
            </a:endParaRPr>
          </a:p>
        </p:txBody>
      </p:sp>
      <p:pic>
        <p:nvPicPr>
          <p:cNvPr id="5" name="Picture 4" descr="Text&#10;&#10;Description automatically generated">
            <a:extLst>
              <a:ext uri="{FF2B5EF4-FFF2-40B4-BE49-F238E27FC236}">
                <a16:creationId xmlns:a16="http://schemas.microsoft.com/office/drawing/2014/main" id="{B8ED65AF-223E-7CDD-55F4-CCBEF7500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5" y="1608505"/>
            <a:ext cx="6675375" cy="4617423"/>
          </a:xfrm>
          <a:prstGeom prst="rect">
            <a:avLst/>
          </a:prstGeom>
        </p:spPr>
      </p:pic>
      <p:sp>
        <p:nvSpPr>
          <p:cNvPr id="6" name="Content Placeholder 2">
            <a:extLst>
              <a:ext uri="{FF2B5EF4-FFF2-40B4-BE49-F238E27FC236}">
                <a16:creationId xmlns:a16="http://schemas.microsoft.com/office/drawing/2014/main" id="{4714F5B0-DD4C-6064-9638-E8C688D4ADFA}"/>
              </a:ext>
            </a:extLst>
          </p:cNvPr>
          <p:cNvSpPr txBox="1">
            <a:spLocks/>
          </p:cNvSpPr>
          <p:nvPr/>
        </p:nvSpPr>
        <p:spPr>
          <a:xfrm>
            <a:off x="7252457" y="1793973"/>
            <a:ext cx="4362461" cy="461742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TT Norms Medium" panose="02000803030000020003" pitchFamily="50" charset="0"/>
              </a:rPr>
              <a:t>The parameter "</a:t>
            </a:r>
            <a:r>
              <a:rPr lang="en-US" dirty="0" err="1">
                <a:solidFill>
                  <a:schemeClr val="bg1"/>
                </a:solidFill>
                <a:latin typeface="TT Norms Medium" panose="02000803030000020003" pitchFamily="50" charset="0"/>
              </a:rPr>
              <a:t>FormatException</a:t>
            </a:r>
            <a:r>
              <a:rPr lang="en-US" dirty="0">
                <a:solidFill>
                  <a:schemeClr val="bg1"/>
                </a:solidFill>
                <a:latin typeface="TT Norms Medium" panose="02000803030000020003" pitchFamily="50" charset="0"/>
              </a:rPr>
              <a:t>" handles errors relating to formatting (text formatting)</a:t>
            </a:r>
          </a:p>
          <a:p>
            <a:pPr marL="0" indent="0">
              <a:buFont typeface="Arial" panose="020B0604020202020204" pitchFamily="34" charset="0"/>
              <a:buNone/>
            </a:pPr>
            <a:endParaRPr lang="en-US" dirty="0">
              <a:solidFill>
                <a:schemeClr val="bg1"/>
              </a:solidFill>
              <a:latin typeface="TT Norms Medium" panose="02000803030000020003" pitchFamily="50" charset="0"/>
            </a:endParaRPr>
          </a:p>
          <a:p>
            <a:pPr marL="0" indent="0">
              <a:buFont typeface="Arial" panose="020B0604020202020204" pitchFamily="34" charset="0"/>
              <a:buNone/>
            </a:pPr>
            <a:r>
              <a:rPr lang="en-US" dirty="0">
                <a:solidFill>
                  <a:schemeClr val="bg1"/>
                </a:solidFill>
                <a:latin typeface="TT Norms Medium" panose="02000803030000020003" pitchFamily="50" charset="0"/>
              </a:rPr>
              <a:t>The parameter "</a:t>
            </a:r>
            <a:r>
              <a:rPr lang="en-US" dirty="0" err="1">
                <a:solidFill>
                  <a:schemeClr val="bg1"/>
                </a:solidFill>
                <a:latin typeface="TT Norms Medium" panose="02000803030000020003" pitchFamily="50" charset="0"/>
              </a:rPr>
              <a:t>DivideByZeroException</a:t>
            </a:r>
            <a:r>
              <a:rPr lang="en-US" dirty="0">
                <a:solidFill>
                  <a:schemeClr val="bg1"/>
                </a:solidFill>
                <a:latin typeface="TT Norms Medium" panose="02000803030000020003" pitchFamily="50" charset="0"/>
              </a:rPr>
              <a:t>" handles errors when someone divides by zero</a:t>
            </a:r>
          </a:p>
          <a:p>
            <a:pPr marL="0" indent="0">
              <a:buFont typeface="Arial" panose="020B0604020202020204" pitchFamily="34" charset="0"/>
              <a:buNone/>
            </a:pPr>
            <a:endParaRPr lang="en-US" dirty="0">
              <a:solidFill>
                <a:schemeClr val="bg1"/>
              </a:solidFill>
              <a:latin typeface="TT Norms Medium" panose="02000803030000020003" pitchFamily="50" charset="0"/>
            </a:endParaRPr>
          </a:p>
          <a:p>
            <a:pPr marL="0" indent="0">
              <a:buFont typeface="Arial" panose="020B0604020202020204" pitchFamily="34" charset="0"/>
              <a:buNone/>
            </a:pPr>
            <a:r>
              <a:rPr lang="en-US" dirty="0">
                <a:solidFill>
                  <a:schemeClr val="bg1"/>
                </a:solidFill>
                <a:latin typeface="TT Norms Medium" panose="02000803030000020003" pitchFamily="50" charset="0"/>
              </a:rPr>
              <a:t>You can add a catch block that catches anything by using the parameter of "Exception"</a:t>
            </a:r>
          </a:p>
          <a:p>
            <a:pPr marL="0" indent="0">
              <a:buFont typeface="Arial" panose="020B0604020202020204" pitchFamily="34" charset="0"/>
              <a:buNone/>
            </a:pPr>
            <a:endParaRPr lang="en-US" dirty="0">
              <a:solidFill>
                <a:schemeClr val="bg1"/>
              </a:solidFill>
              <a:latin typeface="TT Norms Medium" panose="02000803030000020003" pitchFamily="50" charset="0"/>
            </a:endParaRPr>
          </a:p>
          <a:p>
            <a:pPr marL="0" indent="0">
              <a:buFont typeface="Arial" panose="020B0604020202020204" pitchFamily="34" charset="0"/>
              <a:buNone/>
            </a:pPr>
            <a:r>
              <a:rPr lang="en-US" dirty="0">
                <a:solidFill>
                  <a:schemeClr val="bg1"/>
                </a:solidFill>
                <a:latin typeface="TT Norms Medium" panose="02000803030000020003" pitchFamily="50" charset="0"/>
              </a:rPr>
              <a:t>The finally block is optional, it always execute regardless if an exception is caught or not</a:t>
            </a:r>
          </a:p>
          <a:p>
            <a:pPr marL="0" indent="0">
              <a:buFont typeface="Arial" panose="020B0604020202020204" pitchFamily="34" charset="0"/>
              <a:buNone/>
            </a:pPr>
            <a:endParaRPr lang="en-US" dirty="0">
              <a:solidFill>
                <a:schemeClr val="bg1"/>
              </a:solidFill>
              <a:latin typeface="TT Norms Medium" panose="02000803030000020003" pitchFamily="50" charset="0"/>
            </a:endParaRPr>
          </a:p>
          <a:p>
            <a:pPr marL="0" indent="0">
              <a:buFont typeface="Arial" panose="020B0604020202020204" pitchFamily="34" charset="0"/>
              <a:buNone/>
            </a:pPr>
            <a:r>
              <a:rPr lang="en-US" dirty="0">
                <a:solidFill>
                  <a:schemeClr val="bg1"/>
                </a:solidFill>
                <a:latin typeface="TT Norms Medium" panose="02000803030000020003" pitchFamily="50" charset="0"/>
              </a:rPr>
              <a:t>You can have more than one catch block</a:t>
            </a:r>
          </a:p>
        </p:txBody>
      </p:sp>
    </p:spTree>
    <p:extLst>
      <p:ext uri="{BB962C8B-B14F-4D97-AF65-F5344CB8AC3E}">
        <p14:creationId xmlns:p14="http://schemas.microsoft.com/office/powerpoint/2010/main" val="32223928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291005"/>
          </a:xfrm>
        </p:spPr>
        <p:txBody>
          <a:bodyPr>
            <a:normAutofit/>
          </a:bodyPr>
          <a:lstStyle/>
          <a:p>
            <a:pPr marL="0" indent="0">
              <a:buNone/>
            </a:pPr>
            <a:r>
              <a:rPr lang="en-US" dirty="0">
                <a:solidFill>
                  <a:schemeClr val="bg1"/>
                </a:solidFill>
                <a:latin typeface="TT Norms Medium" panose="02000803030000020003" pitchFamily="50" charset="0"/>
              </a:rPr>
              <a:t>Debugging is an act of finding an error in lines of code</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Refer to video for topic explanation.</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Debugging in Visual Studio</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8694249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fontScale="47500" lnSpcReduction="20000"/>
          </a:bodyPr>
          <a:lstStyle/>
          <a:p>
            <a:pPr marL="0" indent="0">
              <a:buNone/>
            </a:pPr>
            <a:r>
              <a:rPr lang="en-US" dirty="0">
                <a:solidFill>
                  <a:srgbClr val="00B0F0"/>
                </a:solidFill>
                <a:latin typeface="TT Norms Medium" panose="02000803030000020003" pitchFamily="50" charset="0"/>
              </a:rPr>
              <a:t>Steps in linking a project with GitHub repository</a:t>
            </a:r>
          </a:p>
          <a:p>
            <a:pPr marL="514350" indent="-514350">
              <a:buAutoNum type="arabicPeriod"/>
            </a:pPr>
            <a:r>
              <a:rPr lang="en-US" dirty="0">
                <a:solidFill>
                  <a:schemeClr val="bg1"/>
                </a:solidFill>
                <a:latin typeface="TT Norms Medium" panose="02000803030000020003" pitchFamily="50" charset="0"/>
              </a:rPr>
              <a:t>Create an account or login to your GitHub account</a:t>
            </a:r>
          </a:p>
          <a:p>
            <a:pPr marL="514350" indent="-514350">
              <a:buAutoNum type="arabicPeriod"/>
            </a:pPr>
            <a:r>
              <a:rPr lang="en-US" dirty="0">
                <a:solidFill>
                  <a:schemeClr val="bg1"/>
                </a:solidFill>
                <a:latin typeface="TT Norms Medium" panose="02000803030000020003" pitchFamily="50" charset="0"/>
              </a:rPr>
              <a:t>Create a GitHub repository with the name of the project</a:t>
            </a:r>
          </a:p>
          <a:p>
            <a:pPr marL="514350" indent="-514350">
              <a:buAutoNum type="arabicPeriod"/>
            </a:pPr>
            <a:r>
              <a:rPr lang="en-US" dirty="0">
                <a:solidFill>
                  <a:schemeClr val="bg1"/>
                </a:solidFill>
                <a:latin typeface="TT Norms Medium" panose="02000803030000020003" pitchFamily="50" charset="0"/>
              </a:rPr>
              <a:t>Install </a:t>
            </a:r>
            <a:r>
              <a:rPr lang="en-US" dirty="0" err="1">
                <a:solidFill>
                  <a:schemeClr val="bg1"/>
                </a:solidFill>
                <a:latin typeface="TT Norms Medium" panose="02000803030000020003" pitchFamily="50" charset="0"/>
              </a:rPr>
              <a:t>GitBash</a:t>
            </a:r>
            <a:r>
              <a:rPr lang="en-US" dirty="0">
                <a:solidFill>
                  <a:schemeClr val="bg1"/>
                </a:solidFill>
                <a:latin typeface="TT Norms Medium" panose="02000803030000020003" pitchFamily="50" charset="0"/>
              </a:rPr>
              <a:t> software on your computer</a:t>
            </a:r>
          </a:p>
          <a:p>
            <a:pPr marL="514350" indent="-514350">
              <a:buAutoNum type="arabicPeriod"/>
            </a:pPr>
            <a:r>
              <a:rPr lang="en-US" dirty="0">
                <a:solidFill>
                  <a:schemeClr val="bg1"/>
                </a:solidFill>
                <a:latin typeface="TT Norms Medium" panose="02000803030000020003" pitchFamily="50" charset="0"/>
              </a:rPr>
              <a:t>Right click on the project folder to be linked with the repo and select “</a:t>
            </a:r>
            <a:r>
              <a:rPr lang="en-US" dirty="0" err="1">
                <a:solidFill>
                  <a:schemeClr val="bg1"/>
                </a:solidFill>
                <a:latin typeface="TT Norms Medium" panose="02000803030000020003" pitchFamily="50" charset="0"/>
              </a:rPr>
              <a:t>GitBash</a:t>
            </a:r>
            <a:r>
              <a:rPr lang="en-US" dirty="0">
                <a:solidFill>
                  <a:schemeClr val="bg1"/>
                </a:solidFill>
                <a:latin typeface="TT Norms Medium" panose="02000803030000020003" pitchFamily="50" charset="0"/>
              </a:rPr>
              <a:t> Here”, a command prompt window will open</a:t>
            </a:r>
          </a:p>
          <a:p>
            <a:pPr marL="514350" indent="-514350">
              <a:buAutoNum type="arabicPeriod"/>
            </a:pPr>
            <a:r>
              <a:rPr lang="en-US" dirty="0">
                <a:solidFill>
                  <a:schemeClr val="bg1"/>
                </a:solidFill>
                <a:latin typeface="TT Norms Medium" panose="02000803030000020003" pitchFamily="50" charset="0"/>
              </a:rPr>
              <a:t>Configure your username and email by running the following command</a:t>
            </a:r>
          </a:p>
          <a:p>
            <a:pPr marL="514350" indent="-514350">
              <a:buAutoNum type="arabicPeriod"/>
            </a:pPr>
            <a:r>
              <a:rPr lang="en-US" dirty="0">
                <a:solidFill>
                  <a:srgbClr val="FFC000"/>
                </a:solidFill>
                <a:latin typeface="TT Norms Medium" panose="02000803030000020003" pitchFamily="50" charset="0"/>
              </a:rPr>
              <a:t>git config –-global user.name “enter your </a:t>
            </a:r>
            <a:r>
              <a:rPr lang="en-US" dirty="0" err="1">
                <a:solidFill>
                  <a:srgbClr val="FFC000"/>
                </a:solidFill>
                <a:latin typeface="TT Norms Medium" panose="02000803030000020003" pitchFamily="50" charset="0"/>
              </a:rPr>
              <a:t>github</a:t>
            </a:r>
            <a:r>
              <a:rPr lang="en-US" dirty="0">
                <a:solidFill>
                  <a:srgbClr val="FFC000"/>
                </a:solidFill>
                <a:latin typeface="TT Norms Medium" panose="02000803030000020003" pitchFamily="50" charset="0"/>
              </a:rPr>
              <a:t> username”</a:t>
            </a:r>
          </a:p>
          <a:p>
            <a:pPr marL="514350" indent="-514350">
              <a:buAutoNum type="arabicPeriod"/>
            </a:pPr>
            <a:r>
              <a:rPr lang="en-US" dirty="0">
                <a:solidFill>
                  <a:srgbClr val="FFC000"/>
                </a:solidFill>
                <a:latin typeface="TT Norms Medium" panose="02000803030000020003" pitchFamily="50" charset="0"/>
              </a:rPr>
              <a:t>Git config --global </a:t>
            </a:r>
            <a:r>
              <a:rPr lang="en-US" dirty="0" err="1">
                <a:solidFill>
                  <a:srgbClr val="FFC000"/>
                </a:solidFill>
                <a:latin typeface="TT Norms Medium" panose="02000803030000020003" pitchFamily="50" charset="0"/>
              </a:rPr>
              <a:t>user.email</a:t>
            </a:r>
            <a:r>
              <a:rPr lang="en-US" dirty="0">
                <a:solidFill>
                  <a:srgbClr val="FFC000"/>
                </a:solidFill>
                <a:latin typeface="TT Norms Medium" panose="02000803030000020003" pitchFamily="50" charset="0"/>
              </a:rPr>
              <a:t> “enter the email address used for </a:t>
            </a:r>
            <a:r>
              <a:rPr lang="en-US" dirty="0" err="1">
                <a:solidFill>
                  <a:srgbClr val="FFC000"/>
                </a:solidFill>
                <a:latin typeface="TT Norms Medium" panose="02000803030000020003" pitchFamily="50" charset="0"/>
              </a:rPr>
              <a:t>github</a:t>
            </a:r>
            <a:r>
              <a:rPr lang="en-US" dirty="0">
                <a:solidFill>
                  <a:srgbClr val="FFC000"/>
                </a:solidFill>
                <a:latin typeface="TT Norms Medium" panose="02000803030000020003" pitchFamily="50" charset="0"/>
              </a:rPr>
              <a:t>”</a:t>
            </a:r>
          </a:p>
          <a:p>
            <a:pPr marL="514350" indent="-514350">
              <a:buAutoNum type="arabicPeriod"/>
            </a:pPr>
            <a:r>
              <a:rPr lang="en-US" dirty="0">
                <a:solidFill>
                  <a:schemeClr val="bg1"/>
                </a:solidFill>
                <a:latin typeface="TT Norms Medium" panose="02000803030000020003" pitchFamily="50" charset="0"/>
              </a:rPr>
              <a:t>Now lets proceed to link our project with our repository by running the following command step by step</a:t>
            </a:r>
          </a:p>
          <a:p>
            <a:pPr marL="514350" indent="-514350">
              <a:buAutoNum type="arabicPeriod"/>
            </a:pPr>
            <a:r>
              <a:rPr lang="en-US" dirty="0">
                <a:solidFill>
                  <a:srgbClr val="FFC000"/>
                </a:solidFill>
                <a:latin typeface="TT Norms Medium" panose="02000803030000020003" pitchFamily="50" charset="0"/>
              </a:rPr>
              <a:t>git </a:t>
            </a:r>
            <a:r>
              <a:rPr lang="en-US" dirty="0" err="1">
                <a:solidFill>
                  <a:srgbClr val="FFC000"/>
                </a:solidFill>
                <a:latin typeface="TT Norms Medium" panose="02000803030000020003" pitchFamily="50" charset="0"/>
              </a:rPr>
              <a:t>init</a:t>
            </a:r>
            <a:endParaRPr lang="en-US" dirty="0">
              <a:solidFill>
                <a:srgbClr val="FFC000"/>
              </a:solidFill>
              <a:latin typeface="TT Norms Medium" panose="02000803030000020003" pitchFamily="50" charset="0"/>
            </a:endParaRPr>
          </a:p>
          <a:p>
            <a:pPr marL="514350" indent="-514350">
              <a:buAutoNum type="arabicPeriod"/>
            </a:pPr>
            <a:r>
              <a:rPr lang="en-US" dirty="0">
                <a:solidFill>
                  <a:srgbClr val="FFC000"/>
                </a:solidFill>
                <a:latin typeface="TT Norms Medium" panose="02000803030000020003" pitchFamily="50" charset="0"/>
              </a:rPr>
              <a:t>git add –A</a:t>
            </a:r>
          </a:p>
          <a:p>
            <a:pPr marL="514350" indent="-514350">
              <a:buAutoNum type="arabicPeriod"/>
            </a:pPr>
            <a:r>
              <a:rPr lang="en-US" dirty="0">
                <a:solidFill>
                  <a:srgbClr val="FFC000"/>
                </a:solidFill>
                <a:latin typeface="TT Norms Medium" panose="02000803030000020003" pitchFamily="50" charset="0"/>
              </a:rPr>
              <a:t>git commit -m “Add a comment of your commit“</a:t>
            </a:r>
          </a:p>
          <a:p>
            <a:pPr marL="514350" indent="-514350">
              <a:buAutoNum type="arabicPeriod"/>
            </a:pPr>
            <a:r>
              <a:rPr lang="en-US" dirty="0">
                <a:solidFill>
                  <a:srgbClr val="FFC000"/>
                </a:solidFill>
                <a:latin typeface="TT Norms Medium" panose="02000803030000020003" pitchFamily="50" charset="0"/>
              </a:rPr>
              <a:t>git remote add origin </a:t>
            </a:r>
            <a:r>
              <a:rPr lang="en-US" dirty="0" err="1">
                <a:solidFill>
                  <a:srgbClr val="FFC000"/>
                </a:solidFill>
                <a:latin typeface="TT Norms Medium" panose="02000803030000020003" pitchFamily="50" charset="0"/>
              </a:rPr>
              <a:t>pasteLinkOfRepository</a:t>
            </a:r>
            <a:endParaRPr lang="en-US" dirty="0">
              <a:solidFill>
                <a:srgbClr val="FFC000"/>
              </a:solidFill>
              <a:latin typeface="TT Norms Medium" panose="02000803030000020003" pitchFamily="50" charset="0"/>
            </a:endParaRPr>
          </a:p>
          <a:p>
            <a:pPr marL="514350" indent="-514350">
              <a:buAutoNum type="arabicPeriod"/>
            </a:pPr>
            <a:r>
              <a:rPr lang="en-US" dirty="0">
                <a:solidFill>
                  <a:srgbClr val="FFC000"/>
                </a:solidFill>
                <a:latin typeface="TT Norms Medium" panose="02000803030000020003" pitchFamily="50" charset="0"/>
              </a:rPr>
              <a:t>git push origin master</a:t>
            </a:r>
          </a:p>
          <a:p>
            <a:pPr marL="514350" indent="-514350">
              <a:buAutoNum type="arabicPeriod"/>
            </a:pPr>
            <a:r>
              <a:rPr lang="en-US" dirty="0">
                <a:solidFill>
                  <a:schemeClr val="bg1"/>
                </a:solidFill>
                <a:latin typeface="TT Norms Medium" panose="02000803030000020003" pitchFamily="50" charset="0"/>
              </a:rPr>
              <a:t>At this point, if you are using </a:t>
            </a:r>
            <a:r>
              <a:rPr lang="en-US" dirty="0" err="1">
                <a:solidFill>
                  <a:schemeClr val="bg1"/>
                </a:solidFill>
                <a:latin typeface="TT Norms Medium" panose="02000803030000020003" pitchFamily="50" charset="0"/>
              </a:rPr>
              <a:t>GitBash</a:t>
            </a:r>
            <a:r>
              <a:rPr lang="en-US" dirty="0">
                <a:solidFill>
                  <a:schemeClr val="bg1"/>
                </a:solidFill>
                <a:latin typeface="TT Norms Medium" panose="02000803030000020003" pitchFamily="50" charset="0"/>
              </a:rPr>
              <a:t> for the first time on your pc you will be required to sign in using your personal access token</a:t>
            </a:r>
          </a:p>
          <a:p>
            <a:pPr marL="514350" indent="-514350">
              <a:buAutoNum type="arabicPeriod"/>
            </a:pPr>
            <a:r>
              <a:rPr lang="en-US" dirty="0">
                <a:solidFill>
                  <a:schemeClr val="bg1"/>
                </a:solidFill>
                <a:latin typeface="TT Norms Medium" panose="02000803030000020003" pitchFamily="50" charset="0"/>
              </a:rPr>
              <a:t>Generate your personal access token by going into the settings of your GitHub account, then select Developer settings, then select Personal access tokens and click Generate new token</a:t>
            </a:r>
          </a:p>
          <a:p>
            <a:pPr marL="514350" indent="-514350">
              <a:buAutoNum type="arabicPeriod"/>
            </a:pPr>
            <a:r>
              <a:rPr lang="en-US" dirty="0">
                <a:solidFill>
                  <a:schemeClr val="bg1"/>
                </a:solidFill>
                <a:latin typeface="TT Norms Medium" panose="02000803030000020003" pitchFamily="50" charset="0"/>
              </a:rPr>
              <a:t>Enter a Note or description for the token being generated – you can just simply type Repo access</a:t>
            </a:r>
          </a:p>
          <a:p>
            <a:pPr marL="514350" indent="-514350">
              <a:buAutoNum type="arabicPeriod"/>
            </a:pPr>
            <a:r>
              <a:rPr lang="en-US" dirty="0">
                <a:solidFill>
                  <a:schemeClr val="bg1"/>
                </a:solidFill>
                <a:latin typeface="TT Norms Medium" panose="02000803030000020003" pitchFamily="50" charset="0"/>
              </a:rPr>
              <a:t>Select scopes by ticking the checkbox of “Repo” then scroll down and click Generate token</a:t>
            </a:r>
          </a:p>
          <a:p>
            <a:pPr marL="514350" indent="-514350">
              <a:buAutoNum type="arabicPeriod"/>
            </a:pPr>
            <a:r>
              <a:rPr lang="en-US" dirty="0">
                <a:solidFill>
                  <a:schemeClr val="bg1"/>
                </a:solidFill>
                <a:latin typeface="TT Norms Medium" panose="02000803030000020003" pitchFamily="50" charset="0"/>
              </a:rPr>
              <a:t>Copy the access token and paste it somewhere for future use, and head back and paste the access token in the GitHub Sign up window</a:t>
            </a:r>
            <a:endParaRPr lang="en-US" dirty="0">
              <a:solidFill>
                <a:srgbClr val="FFC000"/>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Git &amp; </a:t>
            </a:r>
            <a:r>
              <a:rPr lang="en-US" sz="3600" dirty="0" err="1">
                <a:solidFill>
                  <a:srgbClr val="FFC000"/>
                </a:solidFill>
                <a:latin typeface="Cameliya" panose="02000500000000000000" pitchFamily="2" charset="0"/>
              </a:rPr>
              <a:t>Github</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20542843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rgbClr val="00B0F0"/>
                </a:solidFill>
                <a:latin typeface="TT Norms Medium" panose="02000803030000020003" pitchFamily="50" charset="0"/>
              </a:rPr>
              <a:t>Steps in linking a project with GitHub repository</a:t>
            </a:r>
          </a:p>
          <a:p>
            <a:pPr marL="0" indent="0">
              <a:buNone/>
            </a:pPr>
            <a:r>
              <a:rPr lang="en-US" dirty="0">
                <a:solidFill>
                  <a:schemeClr val="bg1"/>
                </a:solidFill>
                <a:latin typeface="TT Norms Medium" panose="02000803030000020003" pitchFamily="50" charset="0"/>
              </a:rPr>
              <a:t>19. At this point your project would be pushed to the </a:t>
            </a:r>
            <a:r>
              <a:rPr lang="en-US" dirty="0" err="1">
                <a:solidFill>
                  <a:schemeClr val="bg1"/>
                </a:solidFill>
                <a:latin typeface="TT Norms Medium" panose="02000803030000020003" pitchFamily="50" charset="0"/>
              </a:rPr>
              <a:t>github</a:t>
            </a:r>
            <a:r>
              <a:rPr lang="en-US" dirty="0">
                <a:solidFill>
                  <a:schemeClr val="bg1"/>
                </a:solidFill>
                <a:latin typeface="TT Norms Medium" panose="02000803030000020003" pitchFamily="50" charset="0"/>
              </a:rPr>
              <a:t> repository you created</a:t>
            </a:r>
          </a:p>
          <a:p>
            <a:pPr marL="0" indent="0">
              <a:buNone/>
            </a:pPr>
            <a:r>
              <a:rPr lang="en-US" dirty="0">
                <a:solidFill>
                  <a:schemeClr val="bg1"/>
                </a:solidFill>
                <a:latin typeface="TT Norms Medium" panose="02000803030000020003" pitchFamily="50" charset="0"/>
              </a:rPr>
              <a:t>20. When changes are made to your project you can update your </a:t>
            </a:r>
            <a:r>
              <a:rPr lang="en-US" dirty="0" err="1">
                <a:solidFill>
                  <a:schemeClr val="bg1"/>
                </a:solidFill>
                <a:latin typeface="TT Norms Medium" panose="02000803030000020003" pitchFamily="50" charset="0"/>
              </a:rPr>
              <a:t>github</a:t>
            </a:r>
            <a:r>
              <a:rPr lang="en-US" dirty="0">
                <a:solidFill>
                  <a:schemeClr val="bg1"/>
                </a:solidFill>
                <a:latin typeface="TT Norms Medium" panose="02000803030000020003" pitchFamily="50" charset="0"/>
              </a:rPr>
              <a:t> repository with those changes directly from your visual studio (under Git Changes tab) or via </a:t>
            </a:r>
            <a:r>
              <a:rPr lang="en-US" dirty="0" err="1">
                <a:solidFill>
                  <a:schemeClr val="bg1"/>
                </a:solidFill>
                <a:latin typeface="TT Norms Medium" panose="02000803030000020003" pitchFamily="50" charset="0"/>
              </a:rPr>
              <a:t>gitbash</a:t>
            </a:r>
            <a:endParaRPr lang="en-US" dirty="0">
              <a:solidFill>
                <a:schemeClr val="bg1"/>
              </a:solidFill>
              <a:latin typeface="TT Norms Medium" panose="02000803030000020003" pitchFamily="50" charset="0"/>
            </a:endParaRP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Git &amp; </a:t>
            </a:r>
            <a:r>
              <a:rPr lang="en-US" sz="3600" dirty="0" err="1">
                <a:solidFill>
                  <a:srgbClr val="FFC000"/>
                </a:solidFill>
                <a:latin typeface="Cameliya" panose="02000500000000000000" pitchFamily="2" charset="0"/>
              </a:rPr>
              <a:t>Github</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846743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2"/>
            <a:ext cx="11331102" cy="5593009"/>
          </a:xfrm>
        </p:spPr>
        <p:txBody>
          <a:bodyPr>
            <a:normAutofit/>
          </a:bodyPr>
          <a:lstStyle/>
          <a:p>
            <a:pPr marL="0" indent="0">
              <a:buNone/>
            </a:pPr>
            <a:r>
              <a:rPr lang="en-US" dirty="0">
                <a:solidFill>
                  <a:schemeClr val="bg1"/>
                </a:solidFill>
                <a:latin typeface="TT Norms Medium" panose="02000803030000020003" pitchFamily="50" charset="0"/>
              </a:rPr>
              <a:t>An interface is a completely "abstract class", which can only contain abstract methods and properties (with empty bodies):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It is considered good practice to start with the letter "I" at the beginning of an interface, as it makes it easier for yourself and others to remember that it is an interface and not a class.</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By default, members of an interface are abstract and public.</a:t>
            </a:r>
          </a:p>
          <a:p>
            <a:pPr marL="0" indent="0">
              <a:buNone/>
            </a:pPr>
            <a:endParaRPr lang="en-US" dirty="0">
              <a:solidFill>
                <a:schemeClr val="bg1"/>
              </a:solidFill>
              <a:latin typeface="TT Norms Medium" panose="02000803030000020003" pitchFamily="50" charset="0"/>
            </a:endParaRPr>
          </a:p>
          <a:p>
            <a:pPr marL="0" indent="0">
              <a:buNone/>
            </a:pPr>
            <a:r>
              <a:rPr lang="en-US" dirty="0">
                <a:solidFill>
                  <a:schemeClr val="bg1"/>
                </a:solidFill>
                <a:latin typeface="TT Norms Medium" panose="02000803030000020003" pitchFamily="50" charset="0"/>
              </a:rPr>
              <a:t>Note: Interfaces can contain properties and methods, but not fields.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Interfaces</a:t>
            </a:r>
            <a:endParaRPr lang="en-LC" sz="3600" dirty="0">
              <a:solidFill>
                <a:srgbClr val="FFC000"/>
              </a:solidFill>
              <a:latin typeface="Cameliya" panose="02000500000000000000" pitchFamily="2" charset="0"/>
            </a:endParaRPr>
          </a:p>
        </p:txBody>
      </p:sp>
    </p:spTree>
    <p:extLst>
      <p:ext uri="{BB962C8B-B14F-4D97-AF65-F5344CB8AC3E}">
        <p14:creationId xmlns:p14="http://schemas.microsoft.com/office/powerpoint/2010/main" val="1153788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11331102" cy="593170"/>
          </a:xfrm>
        </p:spPr>
        <p:txBody>
          <a:bodyPr>
            <a:normAutofit/>
          </a:bodyPr>
          <a:lstStyle/>
          <a:p>
            <a:pPr marL="0" indent="0">
              <a:buNone/>
            </a:pPr>
            <a:r>
              <a:rPr lang="en-US" dirty="0">
                <a:solidFill>
                  <a:srgbClr val="00B0F0"/>
                </a:solidFill>
                <a:latin typeface="TT Norms Medium" panose="02000803030000020003" pitchFamily="50" charset="0"/>
              </a:rPr>
              <a:t>Example</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Interfaces</a:t>
            </a:r>
            <a:endParaRPr lang="en-LC" sz="3600" dirty="0">
              <a:solidFill>
                <a:srgbClr val="FFC000"/>
              </a:solidFill>
              <a:latin typeface="Cameliya" panose="02000500000000000000" pitchFamily="2"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37EE69BF-CA45-21D4-E63F-CED8E3B26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072" y="347369"/>
            <a:ext cx="6223856" cy="6163262"/>
          </a:xfrm>
          <a:prstGeom prst="rect">
            <a:avLst/>
          </a:prstGeom>
        </p:spPr>
      </p:pic>
    </p:spTree>
    <p:extLst>
      <p:ext uri="{BB962C8B-B14F-4D97-AF65-F5344CB8AC3E}">
        <p14:creationId xmlns:p14="http://schemas.microsoft.com/office/powerpoint/2010/main" val="2194861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10D2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EE63B-26EC-40DD-497B-17001D77A282}"/>
              </a:ext>
            </a:extLst>
          </p:cNvPr>
          <p:cNvSpPr>
            <a:spLocks noGrp="1"/>
          </p:cNvSpPr>
          <p:nvPr>
            <p:ph idx="1"/>
          </p:nvPr>
        </p:nvSpPr>
        <p:spPr>
          <a:xfrm>
            <a:off x="410183" y="1134963"/>
            <a:ext cx="11331102" cy="593170"/>
          </a:xfrm>
        </p:spPr>
        <p:txBody>
          <a:bodyPr>
            <a:normAutofit/>
          </a:bodyPr>
          <a:lstStyle/>
          <a:p>
            <a:pPr marL="0" indent="0">
              <a:buNone/>
            </a:pPr>
            <a:r>
              <a:rPr lang="en-US" dirty="0">
                <a:solidFill>
                  <a:srgbClr val="00B0F0"/>
                </a:solidFill>
                <a:latin typeface="TT Norms Medium" panose="02000803030000020003" pitchFamily="50" charset="0"/>
              </a:rPr>
              <a:t>Notes</a:t>
            </a:r>
          </a:p>
        </p:txBody>
      </p:sp>
      <p:sp>
        <p:nvSpPr>
          <p:cNvPr id="2" name="Title 1">
            <a:extLst>
              <a:ext uri="{FF2B5EF4-FFF2-40B4-BE49-F238E27FC236}">
                <a16:creationId xmlns:a16="http://schemas.microsoft.com/office/drawing/2014/main" id="{F9AC9B8A-3D29-2229-C50F-08908947EC97}"/>
              </a:ext>
            </a:extLst>
          </p:cNvPr>
          <p:cNvSpPr>
            <a:spLocks noGrp="1"/>
          </p:cNvSpPr>
          <p:nvPr>
            <p:ph type="title"/>
          </p:nvPr>
        </p:nvSpPr>
        <p:spPr>
          <a:xfrm>
            <a:off x="410183" y="59404"/>
            <a:ext cx="11331102" cy="1325563"/>
          </a:xfrm>
        </p:spPr>
        <p:txBody>
          <a:bodyPr>
            <a:normAutofit/>
          </a:bodyPr>
          <a:lstStyle/>
          <a:p>
            <a:r>
              <a:rPr lang="en-US" sz="3600" dirty="0">
                <a:solidFill>
                  <a:srgbClr val="FFC000"/>
                </a:solidFill>
                <a:latin typeface="Cameliya" panose="02000500000000000000" pitchFamily="2" charset="0"/>
              </a:rPr>
              <a:t>Interfaces</a:t>
            </a:r>
            <a:endParaRPr lang="en-LC" sz="3600" dirty="0">
              <a:solidFill>
                <a:srgbClr val="FFC000"/>
              </a:solidFill>
              <a:latin typeface="Cameliya" panose="02000500000000000000" pitchFamily="2" charset="0"/>
            </a:endParaRPr>
          </a:p>
        </p:txBody>
      </p:sp>
      <p:pic>
        <p:nvPicPr>
          <p:cNvPr id="6" name="Picture 5" descr="Text&#10;&#10;Description automatically generated">
            <a:extLst>
              <a:ext uri="{FF2B5EF4-FFF2-40B4-BE49-F238E27FC236}">
                <a16:creationId xmlns:a16="http://schemas.microsoft.com/office/drawing/2014/main" id="{254232C0-736C-9FC1-C011-F4F7CB503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23" y="1790746"/>
            <a:ext cx="11086954" cy="4354022"/>
          </a:xfrm>
          <a:prstGeom prst="rect">
            <a:avLst/>
          </a:prstGeom>
        </p:spPr>
      </p:pic>
    </p:spTree>
    <p:extLst>
      <p:ext uri="{BB962C8B-B14F-4D97-AF65-F5344CB8AC3E}">
        <p14:creationId xmlns:p14="http://schemas.microsoft.com/office/powerpoint/2010/main" val="673000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6511</TotalTime>
  <Words>6300</Words>
  <Application>Microsoft Office PowerPoint</Application>
  <PresentationFormat>Widescreen</PresentationFormat>
  <Paragraphs>732</Paragraphs>
  <Slides>116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Calibri Light</vt:lpstr>
      <vt:lpstr>Cameliya</vt:lpstr>
      <vt:lpstr>TT Norms Black</vt:lpstr>
      <vt:lpstr>TT Norms Light</vt:lpstr>
      <vt:lpstr>TT Norms Medium</vt:lpstr>
      <vt:lpstr>Office Theme</vt:lpstr>
      <vt:lpstr>C#</vt:lpstr>
      <vt:lpstr>Contents</vt:lpstr>
      <vt:lpstr>Introduction</vt:lpstr>
      <vt:lpstr>Setting up the environment</vt:lpstr>
      <vt:lpstr>Setting up the environment</vt:lpstr>
      <vt:lpstr>Setting up the environment</vt:lpstr>
      <vt:lpstr>Setting up the environment</vt:lpstr>
      <vt:lpstr>Setting up the environment</vt:lpstr>
      <vt:lpstr>Setting up the environment</vt:lpstr>
      <vt:lpstr>Setting up the environment</vt:lpstr>
      <vt:lpstr>C# Syntax</vt:lpstr>
      <vt:lpstr>C# Output</vt:lpstr>
      <vt:lpstr>C# Comments</vt:lpstr>
      <vt:lpstr>C# Comments</vt:lpstr>
      <vt:lpstr>Variables</vt:lpstr>
      <vt:lpstr>Variables</vt:lpstr>
      <vt:lpstr>Variables</vt:lpstr>
      <vt:lpstr>Class Work</vt:lpstr>
      <vt:lpstr>Variables</vt:lpstr>
      <vt:lpstr>Data types</vt:lpstr>
      <vt:lpstr>Data types</vt:lpstr>
      <vt:lpstr>Data types</vt:lpstr>
      <vt:lpstr>Type conversion methods</vt:lpstr>
      <vt:lpstr>Type conversion methods</vt:lpstr>
      <vt:lpstr>Type conversion methods</vt:lpstr>
      <vt:lpstr>Receiving inputs from the user</vt:lpstr>
      <vt:lpstr>Receiving inputs from the user</vt:lpstr>
      <vt:lpstr>Math class and methods</vt:lpstr>
      <vt:lpstr>Conditional statements – if statement</vt:lpstr>
      <vt:lpstr>Conditional statements – else statement</vt:lpstr>
      <vt:lpstr>Conditional statements – if else statement</vt:lpstr>
      <vt:lpstr>Project : Advanced calculator</vt:lpstr>
      <vt:lpstr>Advanced calculator</vt:lpstr>
      <vt:lpstr>Iteration statements</vt:lpstr>
      <vt:lpstr>Iteration statements</vt:lpstr>
      <vt:lpstr>Iteration statements</vt:lpstr>
      <vt:lpstr>Iteration statements</vt:lpstr>
      <vt:lpstr>Iteration statements</vt:lpstr>
      <vt:lpstr>Arrays</vt:lpstr>
      <vt:lpstr>Arrays</vt:lpstr>
      <vt:lpstr>Arrays</vt:lpstr>
      <vt:lpstr>Arrays</vt:lpstr>
      <vt:lpstr>Arrays</vt:lpstr>
      <vt:lpstr>Arrays</vt:lpstr>
      <vt:lpstr>Arrays</vt:lpstr>
      <vt:lpstr>Arrays</vt:lpstr>
      <vt:lpstr>Lists</vt:lpstr>
      <vt:lpstr>Lists</vt:lpstr>
      <vt:lpstr>Dictionary</vt:lpstr>
      <vt:lpstr>Dictionary</vt:lpstr>
      <vt:lpstr>Dictionary</vt:lpstr>
      <vt:lpstr>Class  Work</vt:lpstr>
      <vt:lpstr>Project : Phone Book App</vt:lpstr>
      <vt:lpstr>Methods/Functions</vt:lpstr>
      <vt:lpstr>Methods/Functions</vt:lpstr>
      <vt:lpstr>Methods/Functions</vt:lpstr>
      <vt:lpstr>Methods/Functions</vt:lpstr>
      <vt:lpstr>Methods/Functions</vt:lpstr>
      <vt:lpstr>Methods/Functions</vt:lpstr>
      <vt:lpstr>Project : Quiz App</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 - Lists of objects</vt:lpstr>
      <vt:lpstr>Classes and objects - Lists of objects</vt:lpstr>
      <vt:lpstr>Fields and properties</vt:lpstr>
      <vt:lpstr>Fields and properties</vt:lpstr>
      <vt:lpstr>Fields and properties</vt:lpstr>
      <vt:lpstr>Fields and properties</vt:lpstr>
      <vt:lpstr>Project : Refactored Quiz App</vt:lpstr>
      <vt:lpstr>Access modifiers</vt:lpstr>
      <vt:lpstr>Access modifiers</vt:lpstr>
      <vt:lpstr>Access modifiers</vt:lpstr>
      <vt:lpstr>Static modifier</vt:lpstr>
      <vt:lpstr>Static modifier</vt:lpstr>
      <vt:lpstr>Static modifier</vt:lpstr>
      <vt:lpstr>Static modifier</vt:lpstr>
      <vt:lpstr>Project : Word Guess Game</vt:lpstr>
      <vt:lpstr>Inheritance</vt:lpstr>
      <vt:lpstr>Inheritance</vt:lpstr>
      <vt:lpstr>Inheritance</vt:lpstr>
      <vt:lpstr>Class Work</vt:lpstr>
      <vt:lpstr>Handling exceptions</vt:lpstr>
      <vt:lpstr>Handling exceptions</vt:lpstr>
      <vt:lpstr>Handling exceptions</vt:lpstr>
      <vt:lpstr>Debugging in Visual Studio</vt:lpstr>
      <vt:lpstr>Git &amp; Github</vt:lpstr>
      <vt:lpstr>Git &amp; Github</vt:lpstr>
      <vt:lpstr>Interfaces</vt:lpstr>
      <vt:lpstr>Interfaces</vt:lpstr>
      <vt:lpstr>Interfaces</vt:lpstr>
      <vt:lpstr>Interfaces</vt:lpstr>
      <vt:lpstr>Class Work</vt:lpstr>
      <vt:lpstr>Project : Library App</vt:lpstr>
      <vt:lpstr>Linq</vt:lpstr>
      <vt:lpstr>LinqTest</vt:lpstr>
      <vt:lpstr>Unit Test</vt:lpstr>
      <vt:lpstr>Class Work</vt:lpstr>
      <vt:lpstr>Working with files</vt:lpstr>
      <vt:lpstr>Working with filesTest</vt:lpstr>
      <vt:lpstr>Project : File Mover App</vt:lpstr>
      <vt:lpstr>Project : Refactored Phone Book App</vt:lpstr>
      <vt:lpstr>Complex Classes</vt:lpstr>
      <vt:lpstr>Project : Airline Reservation System</vt:lpstr>
      <vt:lpstr>Sharing data between classes</vt:lpstr>
      <vt:lpstr>Project : Search Engine</vt:lpstr>
      <vt:lpstr>Entity Framework</vt:lpstr>
      <vt:lpstr>Project :  Bank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Basics</dc:title>
  <dc:creator>Daniel Omajali</dc:creator>
  <cp:lastModifiedBy>Daniel Omajali</cp:lastModifiedBy>
  <cp:revision>641</cp:revision>
  <dcterms:created xsi:type="dcterms:W3CDTF">2022-05-17T20:33:35Z</dcterms:created>
  <dcterms:modified xsi:type="dcterms:W3CDTF">2022-08-21T19:05:09Z</dcterms:modified>
</cp:coreProperties>
</file>